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314" r:id="rId3"/>
    <p:sldId id="260" r:id="rId4"/>
    <p:sldId id="261" r:id="rId5"/>
    <p:sldId id="262" r:id="rId6"/>
    <p:sldId id="293" r:id="rId7"/>
    <p:sldId id="294" r:id="rId8"/>
    <p:sldId id="295" r:id="rId9"/>
    <p:sldId id="296" r:id="rId10"/>
    <p:sldId id="291" r:id="rId11"/>
    <p:sldId id="265" r:id="rId12"/>
    <p:sldId id="283" r:id="rId13"/>
    <p:sldId id="285" r:id="rId14"/>
    <p:sldId id="286" r:id="rId15"/>
    <p:sldId id="287" r:id="rId16"/>
    <p:sldId id="288" r:id="rId17"/>
    <p:sldId id="289" r:id="rId18"/>
    <p:sldId id="290" r:id="rId19"/>
    <p:sldId id="308" r:id="rId20"/>
    <p:sldId id="309" r:id="rId21"/>
    <p:sldId id="310" r:id="rId22"/>
    <p:sldId id="305" r:id="rId23"/>
    <p:sldId id="306" r:id="rId24"/>
    <p:sldId id="30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856" autoAdjust="0"/>
  </p:normalViewPr>
  <p:slideViewPr>
    <p:cSldViewPr>
      <p:cViewPr varScale="1">
        <p:scale>
          <a:sx n="55" d="100"/>
          <a:sy n="55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B3468-FBC6-4EA0-A1BD-474B125E9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87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A1FCE7B-4976-432B-A4B1-5235DF149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41BD9EF-0042-4A24-86C6-E83D4D2A45B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00809"/>
            <a:ext cx="7772400" cy="18996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1. Опасности и угрозы для жизнедеятельности человека, экономики и природной среды в Республике Беларусь. </a:t>
            </a:r>
            <a:endParaRPr lang="ru-RU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725144"/>
            <a:ext cx="6172200" cy="1371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профессор В . Н. Гавриленко</a:t>
            </a:r>
          </a:p>
        </p:txBody>
      </p:sp>
    </p:spTree>
    <p:extLst>
      <p:ext uri="{BB962C8B-B14F-4D97-AF65-F5344CB8AC3E}">
        <p14:creationId xmlns:p14="http://schemas.microsoft.com/office/powerpoint/2010/main" val="3880665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88" y="0"/>
            <a:ext cx="8424862" cy="620713"/>
          </a:xfrm>
          <a:ex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2.4.КЛАССИФИКАЦИЯ </a:t>
            </a:r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ЧС по причинам</a:t>
            </a:r>
          </a:p>
        </p:txBody>
      </p:sp>
      <p:sp>
        <p:nvSpPr>
          <p:cNvPr id="19459" name="Rectangle 37"/>
          <p:cNvSpPr>
            <a:spLocks noChangeArrowheads="1"/>
          </p:cNvSpPr>
          <p:nvPr/>
        </p:nvSpPr>
        <p:spPr bwMode="auto">
          <a:xfrm>
            <a:off x="179388" y="620713"/>
            <a:ext cx="4032250" cy="45719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400">
              <a:solidFill>
                <a:srgbClr val="FFCC00"/>
              </a:solidFill>
            </a:endParaRPr>
          </a:p>
        </p:txBody>
      </p:sp>
      <p:sp>
        <p:nvSpPr>
          <p:cNvPr id="19460" name="Rectangle 38"/>
          <p:cNvSpPr>
            <a:spLocks noChangeArrowheads="1"/>
          </p:cNvSpPr>
          <p:nvPr/>
        </p:nvSpPr>
        <p:spPr bwMode="auto">
          <a:xfrm>
            <a:off x="4356100" y="620713"/>
            <a:ext cx="4681538" cy="45719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400" dirty="0">
              <a:solidFill>
                <a:srgbClr val="FFCC00"/>
              </a:solidFill>
            </a:endParaRPr>
          </a:p>
        </p:txBody>
      </p:sp>
      <p:sp>
        <p:nvSpPr>
          <p:cNvPr id="19461" name="Rectangle 39"/>
          <p:cNvSpPr>
            <a:spLocks noChangeArrowheads="1"/>
          </p:cNvSpPr>
          <p:nvPr/>
        </p:nvSpPr>
        <p:spPr bwMode="auto">
          <a:xfrm>
            <a:off x="179388" y="1196975"/>
            <a:ext cx="4032250" cy="2879725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/>
          <a:lstStyle/>
          <a:p>
            <a:pPr algn="ctr"/>
            <a:endParaRPr lang="ru-RU" sz="1400">
              <a:solidFill>
                <a:srgbClr val="FFCC00"/>
              </a:solidFill>
            </a:endParaRPr>
          </a:p>
        </p:txBody>
      </p:sp>
      <p:graphicFrame>
        <p:nvGraphicFramePr>
          <p:cNvPr id="85109" name="Group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549119"/>
              </p:ext>
            </p:extLst>
          </p:nvPr>
        </p:nvGraphicFramePr>
        <p:xfrm>
          <a:off x="250825" y="666432"/>
          <a:ext cx="3889375" cy="4162530"/>
        </p:xfrm>
        <a:graphic>
          <a:graphicData uri="http://schemas.openxmlformats.org/drawingml/2006/table">
            <a:tbl>
              <a:tblPr/>
              <a:tblGrid>
                <a:gridCol w="3889375"/>
              </a:tblGrid>
              <a:tr h="693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Опасные геологические явления и процессы</a:t>
                      </a:r>
                    </a:p>
                  </a:txBody>
                  <a:tcPr marL="90000" marR="90000" marT="46787" marB="46787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Опасные геофизические явления и процессы</a:t>
                      </a:r>
                    </a:p>
                  </a:txBody>
                  <a:tcPr marL="90000" marR="90000" marT="46787" marB="46787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Опасные гидрологические явления и процессы</a:t>
                      </a:r>
                    </a:p>
                  </a:txBody>
                  <a:tcPr marL="90000" marR="90000" marT="46787" marB="46787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Опасные гидрогеологические явления и процессы</a:t>
                      </a:r>
                    </a:p>
                  </a:txBody>
                  <a:tcPr marL="90000" marR="90000" marT="46787" marB="46787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Опасные метеорологические явления и процессы</a:t>
                      </a:r>
                    </a:p>
                  </a:txBody>
                  <a:tcPr marL="90000" marR="90000" marT="46787" marB="46787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3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Опасные космические явления и процессы</a:t>
                      </a:r>
                    </a:p>
                  </a:txBody>
                  <a:tcPr marL="90000" marR="90000" marT="46787" marB="46787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78" name="Rectangle 68"/>
          <p:cNvSpPr>
            <a:spLocks noChangeArrowheads="1"/>
          </p:cNvSpPr>
          <p:nvPr/>
        </p:nvSpPr>
        <p:spPr bwMode="auto">
          <a:xfrm>
            <a:off x="4356100" y="1196975"/>
            <a:ext cx="4679950" cy="2879725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/>
          <a:lstStyle/>
          <a:p>
            <a:pPr algn="ctr"/>
            <a:r>
              <a:rPr lang="ru-RU" sz="1400">
                <a:solidFill>
                  <a:srgbClr val="FFCC00"/>
                </a:solidFill>
              </a:rPr>
              <a:t>ИСТОЧНИКИ ЧС</a:t>
            </a:r>
          </a:p>
        </p:txBody>
      </p:sp>
      <p:graphicFrame>
        <p:nvGraphicFramePr>
          <p:cNvPr id="85110" name="Group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988041"/>
              </p:ext>
            </p:extLst>
          </p:nvPr>
        </p:nvGraphicFramePr>
        <p:xfrm>
          <a:off x="4427538" y="666432"/>
          <a:ext cx="4537075" cy="3416607"/>
        </p:xfrm>
        <a:graphic>
          <a:graphicData uri="http://schemas.openxmlformats.org/drawingml/2006/table">
            <a:tbl>
              <a:tblPr/>
              <a:tblGrid>
                <a:gridCol w="4537075"/>
              </a:tblGrid>
              <a:tr h="5612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Аварии и катастрофы на химически опасных объектах</a:t>
                      </a:r>
                    </a:p>
                  </a:txBody>
                  <a:tcPr marL="90000" marR="90000" marT="46805" marB="46805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2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Аварии и катастрофы на радиационных опасных объектах</a:t>
                      </a:r>
                    </a:p>
                  </a:txBody>
                  <a:tcPr marL="90000" marR="90000" marT="46805" marB="46805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2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Аварии и катастрофы на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пожаровзрывоопасных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объектах</a:t>
                      </a:r>
                    </a:p>
                  </a:txBody>
                  <a:tcPr marL="90000" marR="90000" marT="46805" marB="46805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2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Аварии и катастрофы на гидрологических опасных объектах</a:t>
                      </a:r>
                    </a:p>
                  </a:txBody>
                  <a:tcPr marL="90000" marR="90000" marT="46805" marB="46805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01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Аварии и катастрофы на транспорте</a:t>
                      </a:r>
                    </a:p>
                  </a:txBody>
                  <a:tcPr marL="90000" marR="90000" marT="46805" marB="46805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2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Аварии и катастрофы на коммунально-энергетических сетях</a:t>
                      </a:r>
                    </a:p>
                  </a:txBody>
                  <a:tcPr marL="90000" marR="90000" marT="46805" marB="46805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95" name="Rectangle 100"/>
          <p:cNvSpPr>
            <a:spLocks noChangeArrowheads="1"/>
          </p:cNvSpPr>
          <p:nvPr/>
        </p:nvSpPr>
        <p:spPr bwMode="auto">
          <a:xfrm>
            <a:off x="755650" y="4724400"/>
            <a:ext cx="2519363" cy="431800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ПРИРОДНЫЕ</a:t>
            </a:r>
          </a:p>
        </p:txBody>
      </p:sp>
      <p:sp>
        <p:nvSpPr>
          <p:cNvPr id="19496" name="Rectangle 101"/>
          <p:cNvSpPr>
            <a:spLocks noChangeArrowheads="1"/>
          </p:cNvSpPr>
          <p:nvPr/>
        </p:nvSpPr>
        <p:spPr bwMode="auto">
          <a:xfrm>
            <a:off x="5651500" y="4725987"/>
            <a:ext cx="2952948" cy="610393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ТЕХНОГЕННЫЕ</a:t>
            </a:r>
          </a:p>
        </p:txBody>
      </p:sp>
      <p:sp>
        <p:nvSpPr>
          <p:cNvPr id="19497" name="AutoShape 102"/>
          <p:cNvSpPr>
            <a:spLocks noChangeArrowheads="1"/>
          </p:cNvSpPr>
          <p:nvPr/>
        </p:nvSpPr>
        <p:spPr bwMode="auto">
          <a:xfrm>
            <a:off x="1835150" y="3933825"/>
            <a:ext cx="720725" cy="649288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98" name="AutoShape 103"/>
          <p:cNvSpPr>
            <a:spLocks noChangeArrowheads="1"/>
          </p:cNvSpPr>
          <p:nvPr/>
        </p:nvSpPr>
        <p:spPr bwMode="auto">
          <a:xfrm>
            <a:off x="6300788" y="4076700"/>
            <a:ext cx="720725" cy="649288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99" name="Oval 104"/>
          <p:cNvSpPr>
            <a:spLocks noChangeArrowheads="1"/>
          </p:cNvSpPr>
          <p:nvPr/>
        </p:nvSpPr>
        <p:spPr bwMode="auto">
          <a:xfrm>
            <a:off x="3203575" y="4941888"/>
            <a:ext cx="2449513" cy="936625"/>
          </a:xfrm>
          <a:prstGeom prst="ellipse">
            <a:avLst/>
          </a:prstGeom>
          <a:noFill/>
          <a:ln w="76200" cmpd="tri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ЧС</a:t>
            </a:r>
          </a:p>
        </p:txBody>
      </p:sp>
      <p:sp>
        <p:nvSpPr>
          <p:cNvPr id="19500" name="Rectangle 108"/>
          <p:cNvSpPr>
            <a:spLocks noChangeArrowheads="1"/>
          </p:cNvSpPr>
          <p:nvPr/>
        </p:nvSpPr>
        <p:spPr bwMode="auto">
          <a:xfrm>
            <a:off x="755650" y="6021388"/>
            <a:ext cx="7561263" cy="431800"/>
          </a:xfrm>
          <a:prstGeom prst="rect">
            <a:avLst/>
          </a:prstGeom>
          <a:noFill/>
          <a:ln w="38100" cap="rnd">
            <a:solidFill>
              <a:srgbClr val="FFCC00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Продолжение на следующем слайде</a:t>
            </a:r>
          </a:p>
        </p:txBody>
      </p:sp>
      <p:sp>
        <p:nvSpPr>
          <p:cNvPr id="19501" name="AutoShape 109"/>
          <p:cNvSpPr>
            <a:spLocks noChangeArrowheads="1"/>
          </p:cNvSpPr>
          <p:nvPr/>
        </p:nvSpPr>
        <p:spPr bwMode="auto">
          <a:xfrm rot="5400000">
            <a:off x="7812882" y="6209506"/>
            <a:ext cx="792162" cy="5048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502" name="AutoShape 110"/>
          <p:cNvSpPr>
            <a:spLocks noChangeArrowheads="1"/>
          </p:cNvSpPr>
          <p:nvPr/>
        </p:nvSpPr>
        <p:spPr bwMode="auto">
          <a:xfrm rot="5400000">
            <a:off x="467520" y="6209506"/>
            <a:ext cx="792162" cy="5048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503" name="Line 111"/>
          <p:cNvSpPr>
            <a:spLocks noChangeShapeType="1"/>
          </p:cNvSpPr>
          <p:nvPr/>
        </p:nvSpPr>
        <p:spPr bwMode="auto">
          <a:xfrm>
            <a:off x="8893175" y="4149725"/>
            <a:ext cx="0" cy="2519363"/>
          </a:xfrm>
          <a:prstGeom prst="line">
            <a:avLst/>
          </a:prstGeom>
          <a:noFill/>
          <a:ln w="76200" cmpd="tri">
            <a:solidFill>
              <a:srgbClr val="FF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504" name="Line 112"/>
          <p:cNvSpPr>
            <a:spLocks noChangeShapeType="1"/>
          </p:cNvSpPr>
          <p:nvPr/>
        </p:nvSpPr>
        <p:spPr bwMode="auto">
          <a:xfrm>
            <a:off x="250825" y="4076700"/>
            <a:ext cx="0" cy="2519363"/>
          </a:xfrm>
          <a:prstGeom prst="line">
            <a:avLst/>
          </a:prstGeom>
          <a:noFill/>
          <a:ln w="76200" cmpd="tri">
            <a:solidFill>
              <a:srgbClr val="FF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190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0"/>
            <a:ext cx="8424862" cy="620713"/>
          </a:xfrm>
          <a:ex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2.5.КЛАССИФИКАЦИЯ 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ЧС по причинам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95288" y="5300663"/>
            <a:ext cx="3744912" cy="1008062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400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284663" y="6381750"/>
            <a:ext cx="4319587" cy="215900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400" dirty="0">
                <a:solidFill>
                  <a:srgbClr val="FFCC00"/>
                </a:solidFill>
              </a:rPr>
              <a:t>ОПАСНЫЕ ПРОЦЕССЫ В БИОСФЕРЕ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395288" y="4148138"/>
            <a:ext cx="3744912" cy="1152525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ИСТОЧНИКИ ЧС</a:t>
            </a:r>
          </a:p>
        </p:txBody>
      </p:sp>
      <p:graphicFrame>
        <p:nvGraphicFramePr>
          <p:cNvPr id="86100" name="Group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453415"/>
              </p:ext>
            </p:extLst>
          </p:nvPr>
        </p:nvGraphicFramePr>
        <p:xfrm>
          <a:off x="468313" y="4508500"/>
          <a:ext cx="3744912" cy="1377768"/>
        </p:xfrm>
        <a:graphic>
          <a:graphicData uri="http://schemas.openxmlformats.org/drawingml/2006/table">
            <a:tbl>
              <a:tblPr/>
              <a:tblGrid>
                <a:gridCol w="3744912"/>
              </a:tblGrid>
              <a:tr h="3677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Эпидемии</a:t>
                      </a:r>
                    </a:p>
                  </a:txBody>
                  <a:tcPr marL="90000" marR="90000" marT="46748" marB="46748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7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Эпизоотии</a:t>
                      </a:r>
                    </a:p>
                  </a:txBody>
                  <a:tcPr marL="90000" marR="90000" marT="46748" marB="46748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7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Эпифитотии</a:t>
                      </a:r>
                    </a:p>
                  </a:txBody>
                  <a:tcPr marL="90000" marR="90000" marT="46748" marB="46748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96" name="Rectangle 22"/>
          <p:cNvSpPr>
            <a:spLocks noChangeArrowheads="1"/>
          </p:cNvSpPr>
          <p:nvPr/>
        </p:nvSpPr>
        <p:spPr bwMode="auto">
          <a:xfrm>
            <a:off x="4284663" y="4149725"/>
            <a:ext cx="4319587" cy="1728788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ИСТОЧНИКИ ЧС</a:t>
            </a:r>
          </a:p>
        </p:txBody>
      </p:sp>
      <p:graphicFrame>
        <p:nvGraphicFramePr>
          <p:cNvPr id="86098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661660"/>
              </p:ext>
            </p:extLst>
          </p:nvPr>
        </p:nvGraphicFramePr>
        <p:xfrm>
          <a:off x="4356100" y="4508500"/>
          <a:ext cx="4248150" cy="2382416"/>
        </p:xfrm>
        <a:graphic>
          <a:graphicData uri="http://schemas.openxmlformats.org/drawingml/2006/table">
            <a:tbl>
              <a:tblPr/>
              <a:tblGrid>
                <a:gridCol w="4248150"/>
              </a:tblGrid>
              <a:tr h="360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Загрязнения атмосферы</a:t>
                      </a:r>
                    </a:p>
                  </a:txBody>
                  <a:tcPr marL="90000" marR="90000" marT="46808" marB="46808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9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Загрязнения гидросферы</a:t>
                      </a:r>
                    </a:p>
                  </a:txBody>
                  <a:tcPr marL="90000" marR="90000" marT="46808" marB="46808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9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Загрязнения литосферы</a:t>
                      </a:r>
                    </a:p>
                  </a:txBody>
                  <a:tcPr marL="90000" marR="90000" marT="46808" marB="46808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9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Загрязнения биосферы</a:t>
                      </a:r>
                    </a:p>
                  </a:txBody>
                  <a:tcPr marL="90000" marR="90000" marT="46808" marB="46808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</a:t>
                      </a:r>
                    </a:p>
                  </a:txBody>
                  <a:tcPr marL="90000" marR="90000" marT="46808" marB="46808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11" name="Oval 43"/>
          <p:cNvSpPr>
            <a:spLocks noChangeArrowheads="1"/>
          </p:cNvSpPr>
          <p:nvPr/>
        </p:nvSpPr>
        <p:spPr bwMode="auto">
          <a:xfrm>
            <a:off x="3276600" y="549275"/>
            <a:ext cx="2449513" cy="936625"/>
          </a:xfrm>
          <a:prstGeom prst="ellipse">
            <a:avLst/>
          </a:prstGeom>
          <a:noFill/>
          <a:ln w="76200" cmpd="tri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ЧС</a:t>
            </a:r>
          </a:p>
        </p:txBody>
      </p:sp>
      <p:sp>
        <p:nvSpPr>
          <p:cNvPr id="20512" name="Rectangle 51"/>
          <p:cNvSpPr>
            <a:spLocks noChangeArrowheads="1"/>
          </p:cNvSpPr>
          <p:nvPr/>
        </p:nvSpPr>
        <p:spPr bwMode="auto">
          <a:xfrm flipV="1">
            <a:off x="1908175" y="3862388"/>
            <a:ext cx="4824413" cy="45719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400" dirty="0">
              <a:solidFill>
                <a:srgbClr val="FFCC00"/>
              </a:solidFill>
            </a:endParaRPr>
          </a:p>
        </p:txBody>
      </p:sp>
      <p:sp>
        <p:nvSpPr>
          <p:cNvPr id="20513" name="Rectangle 52"/>
          <p:cNvSpPr>
            <a:spLocks noChangeArrowheads="1"/>
          </p:cNvSpPr>
          <p:nvPr/>
        </p:nvSpPr>
        <p:spPr bwMode="auto">
          <a:xfrm>
            <a:off x="1908175" y="2997200"/>
            <a:ext cx="4824413" cy="865188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Источники ЧС: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войны, диверсии,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терракты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голод, забастовки и т.д.</a:t>
            </a:r>
          </a:p>
        </p:txBody>
      </p:sp>
      <p:sp>
        <p:nvSpPr>
          <p:cNvPr id="20514" name="Rectangle 53"/>
          <p:cNvSpPr>
            <a:spLocks noChangeArrowheads="1"/>
          </p:cNvSpPr>
          <p:nvPr/>
        </p:nvSpPr>
        <p:spPr bwMode="auto">
          <a:xfrm>
            <a:off x="1908175" y="2565400"/>
            <a:ext cx="4824413" cy="433388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СОЦИАЛЬНЫЕ</a:t>
            </a:r>
          </a:p>
        </p:txBody>
      </p:sp>
      <p:sp>
        <p:nvSpPr>
          <p:cNvPr id="20515" name="Rectangle 54"/>
          <p:cNvSpPr>
            <a:spLocks noChangeArrowheads="1"/>
          </p:cNvSpPr>
          <p:nvPr/>
        </p:nvSpPr>
        <p:spPr bwMode="auto">
          <a:xfrm>
            <a:off x="5867400" y="1484313"/>
            <a:ext cx="3095625" cy="792162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Экологические</a:t>
            </a:r>
          </a:p>
        </p:txBody>
      </p:sp>
      <p:sp>
        <p:nvSpPr>
          <p:cNvPr id="20516" name="Rectangle 55"/>
          <p:cNvSpPr>
            <a:spLocks noChangeArrowheads="1"/>
          </p:cNvSpPr>
          <p:nvPr/>
        </p:nvSpPr>
        <p:spPr bwMode="auto">
          <a:xfrm>
            <a:off x="468313" y="1484313"/>
            <a:ext cx="2951162" cy="792162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Биолого-социальные</a:t>
            </a:r>
          </a:p>
        </p:txBody>
      </p:sp>
      <p:sp>
        <p:nvSpPr>
          <p:cNvPr id="20517" name="AutoShape 56"/>
          <p:cNvSpPr>
            <a:spLocks noChangeArrowheads="1"/>
          </p:cNvSpPr>
          <p:nvPr/>
        </p:nvSpPr>
        <p:spPr bwMode="auto">
          <a:xfrm>
            <a:off x="7451725" y="2276475"/>
            <a:ext cx="288925" cy="1873250"/>
          </a:xfrm>
          <a:prstGeom prst="upArrow">
            <a:avLst>
              <a:gd name="adj1" fmla="val 36259"/>
              <a:gd name="adj2" fmla="val 162088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18" name="AutoShape 57"/>
          <p:cNvSpPr>
            <a:spLocks noChangeArrowheads="1"/>
          </p:cNvSpPr>
          <p:nvPr/>
        </p:nvSpPr>
        <p:spPr bwMode="auto">
          <a:xfrm>
            <a:off x="971550" y="2276475"/>
            <a:ext cx="288925" cy="1873250"/>
          </a:xfrm>
          <a:prstGeom prst="upArrow">
            <a:avLst>
              <a:gd name="adj1" fmla="val 37361"/>
              <a:gd name="adj2" fmla="val 161548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19" name="Rectangle 58"/>
          <p:cNvSpPr>
            <a:spLocks noChangeArrowheads="1"/>
          </p:cNvSpPr>
          <p:nvPr/>
        </p:nvSpPr>
        <p:spPr bwMode="auto">
          <a:xfrm>
            <a:off x="4356100" y="1484313"/>
            <a:ext cx="215900" cy="1081087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20" name="AutoShape 59"/>
          <p:cNvSpPr>
            <a:spLocks noChangeArrowheads="1"/>
          </p:cNvSpPr>
          <p:nvPr/>
        </p:nvSpPr>
        <p:spPr bwMode="auto">
          <a:xfrm>
            <a:off x="7019925" y="2276475"/>
            <a:ext cx="288925" cy="431800"/>
          </a:xfrm>
          <a:prstGeom prst="upArrow">
            <a:avLst>
              <a:gd name="adj1" fmla="val 25278"/>
              <a:gd name="adj2" fmla="val 12582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21" name="Line 61"/>
          <p:cNvSpPr>
            <a:spLocks noChangeShapeType="1"/>
          </p:cNvSpPr>
          <p:nvPr/>
        </p:nvSpPr>
        <p:spPr bwMode="auto">
          <a:xfrm>
            <a:off x="7164388" y="2708275"/>
            <a:ext cx="0" cy="576263"/>
          </a:xfrm>
          <a:prstGeom prst="line">
            <a:avLst/>
          </a:prstGeom>
          <a:noFill/>
          <a:ln w="76200" cmpd="tri">
            <a:solidFill>
              <a:srgbClr val="FF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22" name="Line 62"/>
          <p:cNvSpPr>
            <a:spLocks noChangeShapeType="1"/>
          </p:cNvSpPr>
          <p:nvPr/>
        </p:nvSpPr>
        <p:spPr bwMode="auto">
          <a:xfrm flipH="1">
            <a:off x="6732588" y="3213100"/>
            <a:ext cx="431800" cy="0"/>
          </a:xfrm>
          <a:prstGeom prst="line">
            <a:avLst/>
          </a:prstGeom>
          <a:noFill/>
          <a:ln w="76200" cmpd="tri">
            <a:solidFill>
              <a:srgbClr val="FF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23" name="Line 63"/>
          <p:cNvSpPr>
            <a:spLocks noChangeShapeType="1"/>
          </p:cNvSpPr>
          <p:nvPr/>
        </p:nvSpPr>
        <p:spPr bwMode="auto">
          <a:xfrm flipH="1">
            <a:off x="179388" y="6850063"/>
            <a:ext cx="8640762" cy="0"/>
          </a:xfrm>
          <a:prstGeom prst="line">
            <a:avLst/>
          </a:prstGeom>
          <a:noFill/>
          <a:ln w="76200" cmpd="tri">
            <a:solidFill>
              <a:srgbClr val="FF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24" name="Line 64"/>
          <p:cNvSpPr>
            <a:spLocks noChangeShapeType="1"/>
          </p:cNvSpPr>
          <p:nvPr/>
        </p:nvSpPr>
        <p:spPr bwMode="auto">
          <a:xfrm>
            <a:off x="8820150" y="2708275"/>
            <a:ext cx="0" cy="3889375"/>
          </a:xfrm>
          <a:prstGeom prst="line">
            <a:avLst/>
          </a:prstGeom>
          <a:noFill/>
          <a:ln w="76200" cmpd="tri">
            <a:solidFill>
              <a:srgbClr val="FF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25" name="AutoShape 65"/>
          <p:cNvSpPr>
            <a:spLocks noChangeArrowheads="1"/>
          </p:cNvSpPr>
          <p:nvPr/>
        </p:nvSpPr>
        <p:spPr bwMode="auto">
          <a:xfrm>
            <a:off x="8675688" y="2276475"/>
            <a:ext cx="288925" cy="431800"/>
          </a:xfrm>
          <a:prstGeom prst="upArrow">
            <a:avLst>
              <a:gd name="adj1" fmla="val 25278"/>
              <a:gd name="adj2" fmla="val 12582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26" name="Line 66"/>
          <p:cNvSpPr>
            <a:spLocks noChangeShapeType="1"/>
          </p:cNvSpPr>
          <p:nvPr/>
        </p:nvSpPr>
        <p:spPr bwMode="auto">
          <a:xfrm>
            <a:off x="250825" y="260350"/>
            <a:ext cx="0" cy="6337300"/>
          </a:xfrm>
          <a:prstGeom prst="line">
            <a:avLst/>
          </a:prstGeom>
          <a:noFill/>
          <a:ln w="76200" cmpd="tri">
            <a:solidFill>
              <a:srgbClr val="FF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27" name="AutoShape 68"/>
          <p:cNvSpPr>
            <a:spLocks noChangeArrowheads="1"/>
          </p:cNvSpPr>
          <p:nvPr/>
        </p:nvSpPr>
        <p:spPr bwMode="auto">
          <a:xfrm rot="10800000">
            <a:off x="1835150" y="6308725"/>
            <a:ext cx="288925" cy="288925"/>
          </a:xfrm>
          <a:prstGeom prst="upArrow">
            <a:avLst>
              <a:gd name="adj1" fmla="val 25278"/>
              <a:gd name="adj2" fmla="val 84190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28" name="AutoShape 69"/>
          <p:cNvSpPr>
            <a:spLocks noChangeArrowheads="1"/>
          </p:cNvSpPr>
          <p:nvPr/>
        </p:nvSpPr>
        <p:spPr bwMode="auto">
          <a:xfrm rot="10800000">
            <a:off x="8675688" y="1052513"/>
            <a:ext cx="288925" cy="431800"/>
          </a:xfrm>
          <a:prstGeom prst="upArrow">
            <a:avLst>
              <a:gd name="adj1" fmla="val 25278"/>
              <a:gd name="adj2" fmla="val 12582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29" name="Line 70"/>
          <p:cNvSpPr>
            <a:spLocks noChangeShapeType="1"/>
          </p:cNvSpPr>
          <p:nvPr/>
        </p:nvSpPr>
        <p:spPr bwMode="auto">
          <a:xfrm>
            <a:off x="8820150" y="188913"/>
            <a:ext cx="0" cy="863600"/>
          </a:xfrm>
          <a:prstGeom prst="line">
            <a:avLst/>
          </a:prstGeom>
          <a:noFill/>
          <a:ln w="76200" cmpd="tri">
            <a:solidFill>
              <a:srgbClr val="FF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3723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15888"/>
            <a:ext cx="8424862" cy="719137"/>
          </a:xfrm>
        </p:spPr>
        <p:txBody>
          <a:bodyPr anchorCtr="0">
            <a:normAutofit/>
          </a:bodyPr>
          <a:lstStyle/>
          <a:p>
            <a:pPr eaLnBrk="1" hangingPunct="1"/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2.7. ТЕХНОГЕННЫЕ ЧС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412875"/>
            <a:ext cx="8353425" cy="4968875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 Отказы из-за дефектов изготовления и нарушений режимов эксплуатации </a:t>
            </a:r>
          </a:p>
          <a:p>
            <a:pPr algn="l" eaLnBrk="1" hangingPunct="1"/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 Ошибочные действия персонала (60% аварий)</a:t>
            </a:r>
          </a:p>
          <a:p>
            <a:pPr algn="l" eaLnBrk="1" hangingPunct="1"/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3. Концентрация производств, сложность систем</a:t>
            </a:r>
          </a:p>
          <a:p>
            <a:pPr algn="l" eaLnBrk="1" hangingPunct="1"/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4. Внешнее воздействие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5839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15888"/>
            <a:ext cx="8424862" cy="719137"/>
          </a:xfrm>
        </p:spPr>
        <p:txBody>
          <a:bodyPr anchorCtr="0"/>
          <a:lstStyle/>
          <a:p>
            <a:pPr eaLnBrk="1" hangingPunct="1"/>
            <a:r>
              <a:rPr lang="ru-RU" sz="3600" b="1" dirty="0" smtClean="0">
                <a:solidFill>
                  <a:schemeClr val="tx1"/>
                </a:solidFill>
                <a:effectLst/>
                <a:latin typeface="Arial Black" pitchFamily="34" charset="0"/>
              </a:rPr>
              <a:t>2.9.ВЗРЫВЫ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052513"/>
            <a:ext cx="8353425" cy="5329237"/>
          </a:xfrm>
        </p:spPr>
        <p:txBody>
          <a:bodyPr>
            <a:normAutofit/>
          </a:bodyPr>
          <a:lstStyle/>
          <a:p>
            <a:pPr marL="533400" indent="-533400" algn="l" eaLnBrk="1" hangingPunct="1">
              <a:lnSpc>
                <a:spcPct val="90000"/>
              </a:lnSpc>
              <a:buFontTx/>
              <a:buChar char="•"/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Очаг Поражения - круглый </a:t>
            </a:r>
          </a:p>
          <a:p>
            <a:pPr marL="533400" indent="-533400" algn="l" eaLnBrk="1" hangingPunct="1">
              <a:lnSpc>
                <a:spcPct val="90000"/>
              </a:lnSpc>
              <a:buFontTx/>
              <a:buChar char="•"/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ПФ – ударная волна, вторичные снаряды, обрушение конструкций, утечка вредных веществ</a:t>
            </a:r>
          </a:p>
          <a:p>
            <a:pPr marL="533400" indent="-533400" algn="l"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ВЗРЫВ – физические и химические превращения вещества , приводящие к мгновенному выделению энергии в ограниченном объеме. (</a:t>
            </a:r>
            <a:r>
              <a:rPr lang="ru-RU" sz="28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тротиловый эквивалент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9112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15888"/>
            <a:ext cx="8424862" cy="719137"/>
          </a:xfrm>
        </p:spPr>
        <p:txBody>
          <a:bodyPr anchorCtr="0"/>
          <a:lstStyle/>
          <a:p>
            <a:pPr eaLnBrk="1" hangingPunct="1"/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2.10.ХАРАКТЕРИСТИКИ АХОВ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836613"/>
            <a:ext cx="8569325" cy="2447925"/>
          </a:xfrm>
        </p:spPr>
        <p:txBody>
          <a:bodyPr>
            <a:normAutofit/>
          </a:bodyPr>
          <a:lstStyle/>
          <a:p>
            <a:pPr marL="533400" indent="-533400" algn="l" eaLnBrk="1" hangingPunct="1">
              <a:buFontTx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ТОКСИЧНОСТЬ (</a:t>
            </a:r>
            <a:r>
              <a:rPr lang="ru-RU" sz="2800" b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токсодоза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533400" indent="-533400" algn="l" eaLnBrk="1" hangingPunct="1">
              <a:buFontTx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СТОЙКОСТЬ (1 минута): </a:t>
            </a:r>
            <a:r>
              <a:rPr lang="ru-RU" sz="28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-стойкие и -нестойкие</a:t>
            </a:r>
          </a:p>
          <a:p>
            <a:pPr marL="533400" indent="-533400" algn="l" eaLnBrk="1" hangingPunct="1">
              <a:buFontTx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БЫСТРОДЕЙСТВИЕ (1 минута): </a:t>
            </a:r>
            <a:r>
              <a:rPr lang="ru-RU" sz="28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-быстродействующие и -медленнодействующие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458276" y="3428822"/>
            <a:ext cx="8424862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СТЕПЕНИ ОПАСНОСТИ АХОВ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574675" y="4147959"/>
            <a:ext cx="8569325" cy="18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AutoNum type="arabicPeriod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ЧРЕЗВЫЧАЙНО ОПАСНЫЕ –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токсодоза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1мг/кг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AutoNum type="arabicPeriod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ВЫСОКООПАСНЫЕ – 1-5мг/кг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AutoNum type="arabicPeriod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ОПАСНЫЕ – 5-500мг/кг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AutoNum type="arabicPeriod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МАЛООПАСНЫЕ – 500-15000мг/кг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4725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395288" y="333375"/>
            <a:ext cx="84248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2.11.КЛАССИФИКАЦИЯ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АХОВ</a:t>
            </a:r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179388" y="1196975"/>
            <a:ext cx="8785225" cy="511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ТОКСИЧНЫЕ – отравление всего организма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(мышьяк, бензол, свинец, ртуть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РАЗДРАЖАЮЩИЕ – дыхательные пути и слизистые оболочки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(хлор, аммиак, оксиды азота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КАНЦЕРОГЕННЫЕ – развитие раковых заболеваний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(никель, хром, асбест,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диоксин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МУТАГЕННЫЕ – изменение хромосомного набора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(свинец марганец, стирол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СЕНСЕБИЛИЗИРУЮЩИЕ – аллергические реакции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(формальдегид, растворители, лаки)</a:t>
            </a:r>
          </a:p>
          <a:p>
            <a:endParaRPr lang="ru-RU" sz="2800" b="1" i="1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137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68313" y="188913"/>
            <a:ext cx="8280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2.12. БОЛЕЗНЕТВОРНЫЕ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ОРГАНИЗМЫ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79388" y="1773238"/>
            <a:ext cx="8785225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БАКТЕРИИ – чума, холера,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туберкулез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РИККЕТСИИ – сыпной тиф,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лихорадка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ВИРУСЫ – грипп, корь, энцефалиты, оспа, герпес,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СПИД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ГРИБКИ – стригущий лишай, грибковые заболевания</a:t>
            </a:r>
          </a:p>
          <a:p>
            <a:r>
              <a:rPr lang="ru-RU" sz="2800" dirty="0" smtClean="0">
                <a:solidFill>
                  <a:srgbClr val="FFCC00"/>
                </a:solidFill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ТОКСИНЫ-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продукты выделяемые микроорганизмами(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бутулизм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839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68313" y="188913"/>
            <a:ext cx="8280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2.13. МЕХАНИЗМЫ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ПЕРЕДАЧИ ЗАБОЛЕВАНИЙ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79388" y="1412875"/>
            <a:ext cx="8785225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КИШЕЧНЫЕ ИНФЕКЦИИ – дифтерия, холера, ботулизм, тиф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ИНФЕКЦИИ ДЫХАТЕЛЬНЫХ ПУТЕЙ – ангина, менингит, скарлатина, пневмония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КРОВЯНЫЕ ИНФЕКЦИИ – малярия, тиф, энцефалит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ИНФЕКЦИИ НАРУЖНЫХ ПОКРОВОВ – бешенство, чесотка, венерические заболевания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8616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68313" y="188913"/>
            <a:ext cx="828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2.14.СОЦИАЛЬНЫЕ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ЧС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8775" y="1052513"/>
            <a:ext cx="8461375" cy="352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Tx/>
              <a:buChar char="-"/>
            </a:pPr>
            <a:r>
              <a:rPr lang="ru-RU" sz="2400" b="1" u="sng" dirty="0">
                <a:solidFill>
                  <a:srgbClr val="FFCC00"/>
                </a:solidFill>
              </a:rPr>
              <a:t>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ВОЕННЫЕ ДЕЙСТВИЯ (ОМП)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ТЕРРОРИЗМ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КОРРУПЦИЯ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ЗАБАСТОВКИ, СОЦИАЛЬНЫЕ ПРОТЕСТЫ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БЕСПОРЯДКИ НА НАЦИОНАЛЬНОЙ ПОЧВЕ</a:t>
            </a:r>
          </a:p>
        </p:txBody>
      </p:sp>
    </p:spTree>
    <p:extLst>
      <p:ext uri="{BB962C8B-B14F-4D97-AF65-F5344CB8AC3E}">
        <p14:creationId xmlns:p14="http://schemas.microsoft.com/office/powerpoint/2010/main" val="20930034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288925"/>
            <a:ext cx="7700962" cy="790575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5400" baseline="-25000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    </a:t>
            </a:r>
            <a:endParaRPr lang="ru-RU" sz="20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15888"/>
            <a:ext cx="7561263" cy="7921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effectLst/>
                <a:latin typeface="Times New Roman" pitchFamily="18" charset="0"/>
                <a:cs typeface="Times New Roman" pitchFamily="18" charset="0"/>
              </a:rPr>
              <a:t>Д О З Ы    О Б Л У Ч Е Н И Я</a:t>
            </a:r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3316" name="Picture 5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468313" y="981075"/>
            <a:ext cx="828040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ПОГЛОЩЕННАЯ (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- энергия ионизирующего излучения, поглощенная единицей массы облучаемого вещества (тела) - Дж/кг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349500"/>
            <a:ext cx="6119813" cy="324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Rectangle 11"/>
          <p:cNvSpPr>
            <a:spLocks noChangeArrowheads="1"/>
          </p:cNvSpPr>
          <p:nvPr/>
        </p:nvSpPr>
        <p:spPr bwMode="auto">
          <a:xfrm>
            <a:off x="468313" y="5661025"/>
            <a:ext cx="8351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4000" b="1" dirty="0"/>
              <a:t>СИ - Грей (Гр)   1Гр=100рад</a:t>
            </a:r>
            <a:r>
              <a:rPr lang="ru-RU" sz="4000" dirty="0">
                <a:latin typeface="Arial Unicode MS" pitchFamily="34" charset="-128"/>
              </a:rPr>
              <a:t> </a:t>
            </a:r>
          </a:p>
        </p:txBody>
      </p:sp>
      <p:sp>
        <p:nvSpPr>
          <p:cNvPr id="13321" name="Rectangle 13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542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Основные понятия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219256" cy="5205192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/>
              <a:t>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Источник чрезвычайной ситуации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природное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явление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техногенное происшествие, инфекционное заболевание, в результате которого на определенной территории создается чрезвычайная ситуация.</a:t>
            </a:r>
          </a:p>
          <a:p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Опасность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 вероятность тех или иных опасных процессов, явлений, техногенных происшествий, которые могут явиться причиной чрезвычайных событий.  </a:t>
            </a:r>
          </a:p>
          <a:p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Чрезвычайная ситуация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обстановка на определенной территории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природного или антропогенного происхождения,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которая привела к гибели, ущербу здоровья людей и  отрицательному воздействию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на жизнедеятельность людей, функционирование экономики, социальную сферу и природную среду.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7662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288925"/>
            <a:ext cx="7700962" cy="790575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5400" baseline="-25000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    </a:t>
            </a:r>
            <a:endParaRPr lang="ru-RU" sz="20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15888"/>
            <a:ext cx="7704138" cy="7207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effectLst/>
                <a:latin typeface="Arial Black" pitchFamily="34" charset="0"/>
              </a:rPr>
              <a:t>Д О З Ы    О Б Л У Ч Е Н И Я</a:t>
            </a:r>
            <a:r>
              <a:rPr lang="ru-RU" sz="3600" dirty="0" smtClean="0">
                <a:latin typeface="Impact" pitchFamily="34" charset="0"/>
              </a:rPr>
              <a:t> </a:t>
            </a:r>
            <a:endParaRPr lang="ru-RU" sz="3600" dirty="0" smtClean="0">
              <a:effectLst>
                <a:outerShdw blurRad="38100" dist="38100" dir="2700000" algn="tl">
                  <a:srgbClr val="FFFFFF"/>
                </a:outerShdw>
              </a:effectLst>
              <a:latin typeface="Impact" pitchFamily="34" charset="0"/>
            </a:endParaRPr>
          </a:p>
        </p:txBody>
      </p:sp>
      <p:pic>
        <p:nvPicPr>
          <p:cNvPr id="14340" name="Picture 5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6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Rectangle 7"/>
          <p:cNvSpPr>
            <a:spLocks noChangeArrowheads="1"/>
          </p:cNvSpPr>
          <p:nvPr/>
        </p:nvSpPr>
        <p:spPr bwMode="auto">
          <a:xfrm>
            <a:off x="468313" y="981075"/>
            <a:ext cx="8280400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400" b="1" dirty="0"/>
              <a:t>ЭКВИВАЛЕНТНАЯ (</a:t>
            </a:r>
            <a:r>
              <a:rPr lang="en-US" sz="2400" b="1" dirty="0"/>
              <a:t>H</a:t>
            </a:r>
            <a:r>
              <a:rPr lang="ru-RU" sz="2400" b="1" dirty="0"/>
              <a:t>) - поглощенная доза, умноженная на коэффициент отражающий способность данного вида излучения повреждать ткани организма</a:t>
            </a:r>
          </a:p>
        </p:txBody>
      </p:sp>
      <p:pic>
        <p:nvPicPr>
          <p:cNvPr id="1434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36838"/>
            <a:ext cx="3816350" cy="37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Rectangle 11"/>
          <p:cNvSpPr>
            <a:spLocks noChangeArrowheads="1"/>
          </p:cNvSpPr>
          <p:nvPr/>
        </p:nvSpPr>
        <p:spPr bwMode="auto">
          <a:xfrm>
            <a:off x="4643438" y="2763134"/>
            <a:ext cx="4176712" cy="372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sz="2800" b="1" dirty="0"/>
              <a:t>H</a:t>
            </a:r>
            <a:r>
              <a:rPr lang="ru-RU" sz="2800" b="1" dirty="0"/>
              <a:t>=</a:t>
            </a:r>
            <a:r>
              <a:rPr lang="en-US" sz="2800" b="1" dirty="0"/>
              <a:t>D W</a:t>
            </a:r>
            <a:r>
              <a:rPr lang="en-US" sz="2800" b="1" baseline="-25000" dirty="0"/>
              <a:t>R</a:t>
            </a:r>
            <a:endParaRPr lang="ru-RU" sz="2800" b="1" baseline="-25000" dirty="0"/>
          </a:p>
          <a:p>
            <a:r>
              <a:rPr lang="en-US" sz="2800" b="1" dirty="0"/>
              <a:t>W</a:t>
            </a:r>
            <a:r>
              <a:rPr lang="en-US" sz="2800" b="1" baseline="-25000" dirty="0"/>
              <a:t>R</a:t>
            </a:r>
            <a:r>
              <a:rPr lang="en-US" sz="2800" b="1" dirty="0"/>
              <a:t> </a:t>
            </a:r>
            <a:r>
              <a:rPr lang="ru-RU" sz="2400" b="1" dirty="0"/>
              <a:t>- коэффициент качества (взвешивающий коэффициент по излучению)</a:t>
            </a:r>
          </a:p>
          <a:p>
            <a:r>
              <a:rPr lang="ru-RU" sz="2800" b="1" dirty="0"/>
              <a:t>(</a:t>
            </a:r>
            <a:r>
              <a:rPr lang="el-GR" sz="2800" b="1" dirty="0"/>
              <a:t>β</a:t>
            </a:r>
            <a:r>
              <a:rPr lang="el-GR" sz="2800" b="1" baseline="-25000" dirty="0"/>
              <a:t>γ</a:t>
            </a:r>
            <a:r>
              <a:rPr lang="ru-RU" sz="2800" b="1" dirty="0"/>
              <a:t>=1; </a:t>
            </a:r>
            <a:r>
              <a:rPr lang="el-GR" sz="2800" b="1" dirty="0"/>
              <a:t>α</a:t>
            </a:r>
            <a:r>
              <a:rPr lang="ru-RU" sz="2800" b="1" dirty="0"/>
              <a:t>=20; </a:t>
            </a:r>
            <a:r>
              <a:rPr lang="en-US" sz="2800" b="1" dirty="0"/>
              <a:t>n</a:t>
            </a:r>
            <a:r>
              <a:rPr lang="ru-RU" sz="2800" b="1" dirty="0"/>
              <a:t>=5-20)</a:t>
            </a:r>
          </a:p>
          <a:p>
            <a:r>
              <a:rPr lang="ru-RU" sz="2800" b="1" dirty="0"/>
              <a:t>СИ - </a:t>
            </a:r>
            <a:r>
              <a:rPr lang="ru-RU" sz="2800" b="1" dirty="0" err="1"/>
              <a:t>зиверт</a:t>
            </a:r>
            <a:r>
              <a:rPr lang="ru-RU" sz="2800" b="1" dirty="0"/>
              <a:t> (Зв)</a:t>
            </a:r>
          </a:p>
          <a:p>
            <a:r>
              <a:rPr lang="ru-RU" sz="2800" b="1" dirty="0"/>
              <a:t>13в=100 бэр</a:t>
            </a:r>
          </a:p>
        </p:txBody>
      </p:sp>
      <p:sp>
        <p:nvSpPr>
          <p:cNvPr id="14345" name="Rectangle 12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128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288925"/>
            <a:ext cx="7700962" cy="790575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5400" baseline="-25000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    </a:t>
            </a:r>
            <a:endParaRPr lang="ru-RU" sz="200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15888"/>
            <a:ext cx="7632700" cy="7207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effectLst/>
                <a:latin typeface="Arial Black" pitchFamily="34" charset="0"/>
              </a:rPr>
              <a:t>Д О З Ы    О Б Л У Ч Е Н И Я</a:t>
            </a:r>
            <a:r>
              <a:rPr lang="ru-RU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 </a:t>
            </a:r>
          </a:p>
        </p:txBody>
      </p:sp>
      <p:pic>
        <p:nvPicPr>
          <p:cNvPr id="15364" name="Picture 5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6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395288" y="981075"/>
            <a:ext cx="8353425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ru-RU" sz="2400" b="1" dirty="0"/>
              <a:t>ЭФФЕКТИВНАЯ ЭКВИВАЛЕНТНАЯ (Е) - эквивалентная доза, умноженная на коэффициент, учитывающий разную чувствительность биологических тканей и органов к облучению </a:t>
            </a:r>
          </a:p>
        </p:txBody>
      </p:sp>
      <p:pic>
        <p:nvPicPr>
          <p:cNvPr id="1536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997200"/>
            <a:ext cx="4895850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Rectangle 11"/>
          <p:cNvSpPr>
            <a:spLocks noChangeArrowheads="1"/>
          </p:cNvSpPr>
          <p:nvPr/>
        </p:nvSpPr>
        <p:spPr bwMode="auto">
          <a:xfrm>
            <a:off x="5651500" y="3357563"/>
            <a:ext cx="31686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800" b="1" dirty="0"/>
              <a:t>СИ-Зв</a:t>
            </a:r>
          </a:p>
          <a:p>
            <a:pPr algn="ctr"/>
            <a:r>
              <a:rPr lang="ru-RU" sz="2800" b="1" dirty="0"/>
              <a:t>1 Зв=100 бэр</a:t>
            </a:r>
            <a:r>
              <a:rPr lang="ru-RU" dirty="0">
                <a:solidFill>
                  <a:srgbClr val="FFCC00"/>
                </a:solidFill>
              </a:rPr>
              <a:t> </a:t>
            </a:r>
          </a:p>
        </p:txBody>
      </p:sp>
      <p:sp>
        <p:nvSpPr>
          <p:cNvPr id="15369" name="Rectangle 12"/>
          <p:cNvSpPr>
            <a:spLocks noChangeArrowheads="1"/>
          </p:cNvSpPr>
          <p:nvPr/>
        </p:nvSpPr>
        <p:spPr bwMode="auto">
          <a:xfrm>
            <a:off x="539750" y="5080427"/>
            <a:ext cx="82073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sz="2400" b="1" dirty="0"/>
              <a:t>W</a:t>
            </a:r>
            <a:r>
              <a:rPr lang="en-US" sz="2400" b="1" baseline="-25000" dirty="0"/>
              <a:t>T</a:t>
            </a:r>
            <a:r>
              <a:rPr lang="ru-RU" sz="2400" b="1" dirty="0"/>
              <a:t> - коэффициент радиационного риска (взвешивающий коэффициент по тканям) </a:t>
            </a:r>
          </a:p>
        </p:txBody>
      </p:sp>
      <p:sp>
        <p:nvSpPr>
          <p:cNvPr id="15370" name="Rectangle 13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8999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288925"/>
            <a:ext cx="7700962" cy="790575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5400" baseline="-25000" smtClean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     </a:t>
            </a:r>
            <a:endParaRPr lang="ru-RU" sz="20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5888"/>
            <a:ext cx="8426450" cy="10096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effectLst/>
                <a:latin typeface="Arial Black" pitchFamily="34" charset="0"/>
              </a:rPr>
              <a:t>ОСОБЕННОСТИ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effectLst/>
                <a:latin typeface="Arial Black" pitchFamily="34" charset="0"/>
              </a:rPr>
              <a:t>БИОЛОГИЧЕСКОГО ДЕЙСТВИЯ </a:t>
            </a:r>
            <a:r>
              <a:rPr lang="ru-RU" sz="2800" b="1" u="sng" dirty="0" smtClean="0">
                <a:effectLst/>
                <a:latin typeface="Arial Black" pitchFamily="34" charset="0"/>
              </a:rPr>
              <a:t>ИИ</a:t>
            </a:r>
          </a:p>
        </p:txBody>
      </p:sp>
      <p:pic>
        <p:nvPicPr>
          <p:cNvPr id="23556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250825" y="1125538"/>
            <a:ext cx="8642350" cy="547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700" b="1" dirty="0"/>
              <a:t>Высокая эффективность поглощенной энергии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700" b="1" dirty="0"/>
              <a:t>Наличие скрытого (инкубационного) периода действия ИИ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700" b="1" dirty="0"/>
              <a:t>Кумулятивный эффект (действие малых доз суммируется или накапливается)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700" b="1" dirty="0"/>
              <a:t>Генетический эффект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700" b="1" dirty="0"/>
              <a:t>Последствия зависят от условий облучения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AutoNum type="arabicPeriod"/>
            </a:pPr>
            <a:r>
              <a:rPr lang="ru-RU" sz="2700" b="1" dirty="0"/>
              <a:t>Различная радиочувствительность органов и индивидуумов.</a:t>
            </a:r>
            <a:r>
              <a:rPr lang="ru-RU" sz="28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14327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88913"/>
            <a:ext cx="7991475" cy="1196975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800" b="1" dirty="0" smtClean="0">
                <a:effectLst/>
                <a:latin typeface="Arial Black" pitchFamily="34" charset="0"/>
              </a:rPr>
              <a:t>ЗАЩИТА ОТ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800" b="1" dirty="0" smtClean="0">
                <a:effectLst/>
                <a:latin typeface="Arial Black" pitchFamily="34" charset="0"/>
              </a:rPr>
              <a:t>ИОНИЗИРУЮЩИХ ИЗЛУЧЕНИ</a:t>
            </a:r>
            <a:r>
              <a:rPr lang="ru-RU" sz="2000" b="1" dirty="0" smtClean="0">
                <a:effectLst/>
                <a:latin typeface="Arial Black" pitchFamily="34" charset="0"/>
              </a:rPr>
              <a:t>Й</a:t>
            </a:r>
          </a:p>
        </p:txBody>
      </p:sp>
      <p:pic>
        <p:nvPicPr>
          <p:cNvPr id="27651" name="Picture 3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11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graphicFrame>
        <p:nvGraphicFramePr>
          <p:cNvPr id="93190" name="Group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06491142"/>
              </p:ext>
            </p:extLst>
          </p:nvPr>
        </p:nvGraphicFramePr>
        <p:xfrm>
          <a:off x="395288" y="1700213"/>
          <a:ext cx="8424862" cy="4811728"/>
        </p:xfrm>
        <a:graphic>
          <a:graphicData uri="http://schemas.openxmlformats.org/drawingml/2006/table">
            <a:tbl>
              <a:tblPr/>
              <a:tblGrid>
                <a:gridCol w="4213225"/>
                <a:gridCol w="4211637"/>
              </a:tblGrid>
              <a:tr h="692045">
                <a:tc rowSpan="3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    ВНЕШНЕЕ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    ОБЛУЧЕНИЕ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Защита расстоянием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Защита экранами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0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Защита временем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045">
                <a:tc rowSpan="3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  ВНУТРЕННЕЕ    ОБЛУЧЕНИЕ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Защита временем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Защита медпрепаратами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6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   Чистые продукты, оздоровительные процедуры,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ЛЕЧЕНИЕ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27733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88913"/>
            <a:ext cx="8135938" cy="12239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ХИМИЧЕСКИЕ И БИОЛОГИЧЕСКИЕ СПОСОБЫ ЗАЩИТЫ ЧЕЛОВЕКА ОТ ИИ</a:t>
            </a:r>
          </a:p>
        </p:txBody>
      </p:sp>
      <p:pic>
        <p:nvPicPr>
          <p:cNvPr id="28675" name="Picture 3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1" y="-1"/>
            <a:ext cx="724405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зна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107950" y="1744663"/>
            <a:ext cx="8856663" cy="499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/>
              <a:t>РАДИОПРОТЕКТОРЫ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1400" b="1" i="1" dirty="0"/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/>
              <a:t>АДСОРБЕНТЫ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1400" b="1" i="1" dirty="0"/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/>
              <a:t>АНТИОКСИДАНТЫ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1400" b="1" i="1" dirty="0"/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/>
              <a:t>АДАПТОГЕНЫ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1400" b="1" i="1" dirty="0"/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/>
              <a:t>УСКОРЕННОЕ ВЫВЕДЕНИЕ РАДИОНУКЛИДОВ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1400" b="1" i="1" dirty="0"/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/>
              <a:t>КОНКУРЕНТНЫЕ ЗАМЕЩЕНИЯ</a:t>
            </a:r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</a:pPr>
            <a:endParaRPr lang="ru-RU" sz="1400" b="1" i="1" dirty="0"/>
          </a:p>
          <a:p>
            <a:pPr marL="533400" indent="-533400">
              <a:spcBef>
                <a:spcPct val="20000"/>
              </a:spcBef>
              <a:buClr>
                <a:schemeClr val="hlink"/>
              </a:buClr>
              <a:buSzPct val="75000"/>
              <a:buFontTx/>
              <a:buChar char="•"/>
            </a:pPr>
            <a:r>
              <a:rPr lang="ru-RU" sz="2400" b="1" i="1" dirty="0"/>
              <a:t>НАСЫЩЕНИЕ ОРГАНИЗМА МИКРОЭЛЕМЕНТАМИ, ВИТАМИНАМИ</a:t>
            </a:r>
          </a:p>
        </p:txBody>
      </p:sp>
    </p:spTree>
    <p:extLst>
      <p:ext uri="{BB962C8B-B14F-4D97-AF65-F5344CB8AC3E}">
        <p14:creationId xmlns:p14="http://schemas.microsoft.com/office/powerpoint/2010/main" val="4323586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88" y="0"/>
            <a:ext cx="8424862" cy="1196752"/>
          </a:xfrm>
          <a:extLst/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1.1.СУЩНОСТЬ </a:t>
            </a:r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ЧРЕЗВЫЧАЙНОЙ 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СИТУАЦИИ (ЧС</a:t>
            </a:r>
            <a:r>
              <a:rPr lang="ru-RU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13316" name="Oval 8"/>
          <p:cNvSpPr>
            <a:spLocks noChangeArrowheads="1"/>
          </p:cNvSpPr>
          <p:nvPr/>
        </p:nvSpPr>
        <p:spPr bwMode="auto">
          <a:xfrm>
            <a:off x="755576" y="1340768"/>
            <a:ext cx="7920880" cy="5562475"/>
          </a:xfrm>
          <a:prstGeom prst="ellipse">
            <a:avLst/>
          </a:prstGeom>
          <a:solidFill>
            <a:srgbClr val="969696"/>
          </a:solidFill>
          <a:ln w="38100">
            <a:solidFill>
              <a:srgbClr val="FFCC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7" name="AutoShape 9"/>
          <p:cNvSpPr>
            <a:spLocks noChangeArrowheads="1"/>
          </p:cNvSpPr>
          <p:nvPr/>
        </p:nvSpPr>
        <p:spPr bwMode="auto">
          <a:xfrm>
            <a:off x="4211638" y="3573463"/>
            <a:ext cx="719137" cy="719137"/>
          </a:xfrm>
          <a:prstGeom prst="sun">
            <a:avLst>
              <a:gd name="adj" fmla="val 25000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AutoShape 10"/>
          <p:cNvSpPr>
            <a:spLocks noChangeArrowheads="1"/>
          </p:cNvSpPr>
          <p:nvPr/>
        </p:nvSpPr>
        <p:spPr bwMode="auto">
          <a:xfrm>
            <a:off x="1908175" y="2565400"/>
            <a:ext cx="1727200" cy="720725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76200" cmpd="tri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ПРИРОДНАЯ СРЕДА (биосфера)</a:t>
            </a:r>
          </a:p>
        </p:txBody>
      </p:sp>
      <p:sp>
        <p:nvSpPr>
          <p:cNvPr id="13319" name="AutoShape 11"/>
          <p:cNvSpPr>
            <a:spLocks noChangeArrowheads="1"/>
          </p:cNvSpPr>
          <p:nvPr/>
        </p:nvSpPr>
        <p:spPr bwMode="auto">
          <a:xfrm rot="2222281">
            <a:off x="3563938" y="3284538"/>
            <a:ext cx="649287" cy="431800"/>
          </a:xfrm>
          <a:prstGeom prst="leftArrow">
            <a:avLst>
              <a:gd name="adj1" fmla="val 51796"/>
              <a:gd name="adj2" fmla="val 41428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AutoShape 12"/>
          <p:cNvSpPr>
            <a:spLocks noChangeArrowheads="1"/>
          </p:cNvSpPr>
          <p:nvPr/>
        </p:nvSpPr>
        <p:spPr bwMode="auto">
          <a:xfrm>
            <a:off x="5580063" y="2565400"/>
            <a:ext cx="1655762" cy="720725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76200" cmpd="tri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ЭКОНОМИКА</a:t>
            </a:r>
          </a:p>
        </p:txBody>
      </p:sp>
      <p:sp>
        <p:nvSpPr>
          <p:cNvPr id="13321" name="AutoShape 13"/>
          <p:cNvSpPr>
            <a:spLocks noChangeArrowheads="1"/>
          </p:cNvSpPr>
          <p:nvPr/>
        </p:nvSpPr>
        <p:spPr bwMode="auto">
          <a:xfrm rot="8761707">
            <a:off x="4932363" y="3284538"/>
            <a:ext cx="649287" cy="431800"/>
          </a:xfrm>
          <a:prstGeom prst="leftArrow">
            <a:avLst>
              <a:gd name="adj1" fmla="val 51796"/>
              <a:gd name="adj2" fmla="val 41428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AutoShape 14"/>
          <p:cNvSpPr>
            <a:spLocks noChangeArrowheads="1"/>
          </p:cNvSpPr>
          <p:nvPr/>
        </p:nvSpPr>
        <p:spPr bwMode="auto">
          <a:xfrm>
            <a:off x="3708400" y="5084763"/>
            <a:ext cx="1727200" cy="720725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76200" cmpd="tri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ЧЕЛОВЕК</a:t>
            </a:r>
          </a:p>
        </p:txBody>
      </p:sp>
      <p:sp>
        <p:nvSpPr>
          <p:cNvPr id="13323" name="AutoShape 15"/>
          <p:cNvSpPr>
            <a:spLocks noChangeArrowheads="1"/>
          </p:cNvSpPr>
          <p:nvPr/>
        </p:nvSpPr>
        <p:spPr bwMode="auto">
          <a:xfrm rot="-5400000">
            <a:off x="4247356" y="4474369"/>
            <a:ext cx="649288" cy="431800"/>
          </a:xfrm>
          <a:prstGeom prst="leftArrow">
            <a:avLst>
              <a:gd name="adj1" fmla="val 51796"/>
              <a:gd name="adj2" fmla="val 41428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4" name="Line 16"/>
          <p:cNvSpPr>
            <a:spLocks noChangeShapeType="1"/>
          </p:cNvSpPr>
          <p:nvPr/>
        </p:nvSpPr>
        <p:spPr bwMode="auto">
          <a:xfrm>
            <a:off x="3635375" y="2924175"/>
            <a:ext cx="1944688" cy="0"/>
          </a:xfrm>
          <a:prstGeom prst="line">
            <a:avLst/>
          </a:prstGeom>
          <a:noFill/>
          <a:ln w="50800">
            <a:solidFill>
              <a:srgbClr val="FFCC00"/>
            </a:solidFill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5" name="AutoShape 17"/>
          <p:cNvSpPr>
            <a:spLocks noChangeArrowheads="1"/>
          </p:cNvSpPr>
          <p:nvPr/>
        </p:nvSpPr>
        <p:spPr bwMode="auto">
          <a:xfrm>
            <a:off x="3059113" y="1484313"/>
            <a:ext cx="3097212" cy="72072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000" b="1" dirty="0"/>
              <a:t>Зона (территория</a:t>
            </a:r>
            <a:r>
              <a:rPr lang="en-US" sz="2000" b="1" dirty="0"/>
              <a:t>)</a:t>
            </a:r>
            <a:r>
              <a:rPr lang="ru-RU" sz="2000" b="1" dirty="0"/>
              <a:t> ЧС</a:t>
            </a:r>
          </a:p>
        </p:txBody>
      </p:sp>
      <p:sp>
        <p:nvSpPr>
          <p:cNvPr id="13326" name="AutoShape 18"/>
          <p:cNvSpPr>
            <a:spLocks noChangeArrowheads="1"/>
          </p:cNvSpPr>
          <p:nvPr/>
        </p:nvSpPr>
        <p:spPr bwMode="auto">
          <a:xfrm>
            <a:off x="2843213" y="5805488"/>
            <a:ext cx="3600450" cy="72072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Косвенный ущерб</a:t>
            </a:r>
          </a:p>
        </p:txBody>
      </p:sp>
      <p:sp>
        <p:nvSpPr>
          <p:cNvPr id="13327" name="AutoShape 19"/>
          <p:cNvSpPr>
            <a:spLocks noChangeArrowheads="1"/>
          </p:cNvSpPr>
          <p:nvPr/>
        </p:nvSpPr>
        <p:spPr bwMode="auto">
          <a:xfrm>
            <a:off x="5148262" y="3536950"/>
            <a:ext cx="1728787" cy="12954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Поражающий фактор</a:t>
            </a:r>
          </a:p>
        </p:txBody>
      </p:sp>
      <p:sp>
        <p:nvSpPr>
          <p:cNvPr id="13328" name="AutoShape 20"/>
          <p:cNvSpPr>
            <a:spLocks noChangeArrowheads="1"/>
          </p:cNvSpPr>
          <p:nvPr/>
        </p:nvSpPr>
        <p:spPr bwMode="auto">
          <a:xfrm>
            <a:off x="2555875" y="3860800"/>
            <a:ext cx="1152525" cy="6477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Источник </a:t>
            </a:r>
          </a:p>
        </p:txBody>
      </p:sp>
      <p:sp>
        <p:nvSpPr>
          <p:cNvPr id="13329" name="Line 21"/>
          <p:cNvSpPr>
            <a:spLocks noChangeShapeType="1"/>
          </p:cNvSpPr>
          <p:nvPr/>
        </p:nvSpPr>
        <p:spPr bwMode="auto">
          <a:xfrm>
            <a:off x="3635375" y="4149725"/>
            <a:ext cx="576263" cy="0"/>
          </a:xfrm>
          <a:prstGeom prst="line">
            <a:avLst/>
          </a:prstGeom>
          <a:noFill/>
          <a:ln w="50800">
            <a:solidFill>
              <a:srgbClr val="FFCC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0" name="Line 22"/>
          <p:cNvSpPr>
            <a:spLocks noChangeShapeType="1"/>
          </p:cNvSpPr>
          <p:nvPr/>
        </p:nvSpPr>
        <p:spPr bwMode="auto">
          <a:xfrm flipV="1">
            <a:off x="5435600" y="3644900"/>
            <a:ext cx="0" cy="431800"/>
          </a:xfrm>
          <a:prstGeom prst="line">
            <a:avLst/>
          </a:prstGeom>
          <a:noFill/>
          <a:ln w="50800">
            <a:solidFill>
              <a:srgbClr val="FFCC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1" name="Line 23"/>
          <p:cNvSpPr>
            <a:spLocks noChangeShapeType="1"/>
          </p:cNvSpPr>
          <p:nvPr/>
        </p:nvSpPr>
        <p:spPr bwMode="auto">
          <a:xfrm flipH="1">
            <a:off x="4716463" y="4221163"/>
            <a:ext cx="431800" cy="287337"/>
          </a:xfrm>
          <a:prstGeom prst="line">
            <a:avLst/>
          </a:prstGeom>
          <a:noFill/>
          <a:ln w="50800">
            <a:solidFill>
              <a:srgbClr val="FFCC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2" name="Line 24"/>
          <p:cNvSpPr>
            <a:spLocks noChangeShapeType="1"/>
          </p:cNvSpPr>
          <p:nvPr/>
        </p:nvSpPr>
        <p:spPr bwMode="auto">
          <a:xfrm flipV="1">
            <a:off x="6877050" y="3409013"/>
            <a:ext cx="0" cy="1800225"/>
          </a:xfrm>
          <a:prstGeom prst="line">
            <a:avLst/>
          </a:prstGeom>
          <a:noFill/>
          <a:ln w="50800">
            <a:solidFill>
              <a:srgbClr val="FFCC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3" name="Line 25"/>
          <p:cNvSpPr>
            <a:spLocks noChangeShapeType="1"/>
          </p:cNvSpPr>
          <p:nvPr/>
        </p:nvSpPr>
        <p:spPr bwMode="auto">
          <a:xfrm flipH="1">
            <a:off x="5435600" y="5157788"/>
            <a:ext cx="1081088" cy="0"/>
          </a:xfrm>
          <a:prstGeom prst="line">
            <a:avLst/>
          </a:prstGeom>
          <a:noFill/>
          <a:ln w="50800">
            <a:solidFill>
              <a:srgbClr val="FFCC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4" name="Line 26"/>
          <p:cNvSpPr>
            <a:spLocks noChangeShapeType="1"/>
          </p:cNvSpPr>
          <p:nvPr/>
        </p:nvSpPr>
        <p:spPr bwMode="auto">
          <a:xfrm flipV="1">
            <a:off x="2627313" y="3357563"/>
            <a:ext cx="0" cy="1800225"/>
          </a:xfrm>
          <a:prstGeom prst="line">
            <a:avLst/>
          </a:prstGeom>
          <a:noFill/>
          <a:ln w="50800">
            <a:solidFill>
              <a:srgbClr val="FFCC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5" name="Line 27"/>
          <p:cNvSpPr>
            <a:spLocks noChangeShapeType="1"/>
          </p:cNvSpPr>
          <p:nvPr/>
        </p:nvSpPr>
        <p:spPr bwMode="auto">
          <a:xfrm>
            <a:off x="2628900" y="5157788"/>
            <a:ext cx="1079500" cy="0"/>
          </a:xfrm>
          <a:prstGeom prst="line">
            <a:avLst/>
          </a:prstGeom>
          <a:noFill/>
          <a:ln w="50800">
            <a:solidFill>
              <a:srgbClr val="FFCC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6" name="Line 28"/>
          <p:cNvSpPr>
            <a:spLocks noChangeShapeType="1"/>
          </p:cNvSpPr>
          <p:nvPr/>
        </p:nvSpPr>
        <p:spPr bwMode="auto">
          <a:xfrm>
            <a:off x="2268538" y="5445125"/>
            <a:ext cx="1438275" cy="0"/>
          </a:xfrm>
          <a:prstGeom prst="line">
            <a:avLst/>
          </a:prstGeom>
          <a:noFill/>
          <a:ln w="76200" cmpd="tri">
            <a:solidFill>
              <a:srgbClr val="FFCC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7" name="Line 29"/>
          <p:cNvSpPr>
            <a:spLocks noChangeShapeType="1"/>
          </p:cNvSpPr>
          <p:nvPr/>
        </p:nvSpPr>
        <p:spPr bwMode="auto">
          <a:xfrm flipH="1">
            <a:off x="5435600" y="5445125"/>
            <a:ext cx="1441450" cy="0"/>
          </a:xfrm>
          <a:prstGeom prst="line">
            <a:avLst/>
          </a:prstGeom>
          <a:noFill/>
          <a:ln w="76200" cmpd="tri">
            <a:solidFill>
              <a:srgbClr val="FFCC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8" name="Line 30"/>
          <p:cNvSpPr>
            <a:spLocks noChangeShapeType="1"/>
          </p:cNvSpPr>
          <p:nvPr/>
        </p:nvSpPr>
        <p:spPr bwMode="auto">
          <a:xfrm flipV="1">
            <a:off x="2987675" y="5516563"/>
            <a:ext cx="0" cy="431800"/>
          </a:xfrm>
          <a:prstGeom prst="line">
            <a:avLst/>
          </a:prstGeom>
          <a:noFill/>
          <a:ln w="50800">
            <a:solidFill>
              <a:srgbClr val="FFCC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39" name="Line 31"/>
          <p:cNvSpPr>
            <a:spLocks noChangeShapeType="1"/>
          </p:cNvSpPr>
          <p:nvPr/>
        </p:nvSpPr>
        <p:spPr bwMode="auto">
          <a:xfrm flipV="1">
            <a:off x="6227763" y="5516563"/>
            <a:ext cx="0" cy="431800"/>
          </a:xfrm>
          <a:prstGeom prst="line">
            <a:avLst/>
          </a:prstGeom>
          <a:noFill/>
          <a:ln w="50800">
            <a:solidFill>
              <a:srgbClr val="FFCC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40" name="Line 32"/>
          <p:cNvSpPr>
            <a:spLocks noChangeShapeType="1"/>
          </p:cNvSpPr>
          <p:nvPr/>
        </p:nvSpPr>
        <p:spPr bwMode="auto">
          <a:xfrm flipV="1">
            <a:off x="6877050" y="3284538"/>
            <a:ext cx="0" cy="2160587"/>
          </a:xfrm>
          <a:prstGeom prst="line">
            <a:avLst/>
          </a:prstGeom>
          <a:noFill/>
          <a:ln w="76200" cmpd="tri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41" name="Line 33"/>
          <p:cNvSpPr>
            <a:spLocks noChangeShapeType="1"/>
          </p:cNvSpPr>
          <p:nvPr/>
        </p:nvSpPr>
        <p:spPr bwMode="auto">
          <a:xfrm flipV="1">
            <a:off x="2268538" y="3284538"/>
            <a:ext cx="0" cy="2160587"/>
          </a:xfrm>
          <a:prstGeom prst="line">
            <a:avLst/>
          </a:prstGeom>
          <a:noFill/>
          <a:ln w="76200" cmpd="tri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07576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71550" y="115888"/>
            <a:ext cx="7416800" cy="792162"/>
          </a:xfrm>
          <a:extLst/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1.2.ОСНОВНЫЕ 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ОПАСНОСТИ ДЛЯ ЧЕЛОВЕКА</a:t>
            </a: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sp>
        <p:nvSpPr>
          <p:cNvPr id="15364" name="Rectangle 36"/>
          <p:cNvSpPr>
            <a:spLocks noChangeArrowheads="1"/>
          </p:cNvSpPr>
          <p:nvPr/>
        </p:nvSpPr>
        <p:spPr bwMode="auto">
          <a:xfrm>
            <a:off x="1547813" y="981074"/>
            <a:ext cx="1944687" cy="1439814"/>
          </a:xfrm>
          <a:prstGeom prst="rect">
            <a:avLst/>
          </a:prstGeom>
          <a:noFill/>
          <a:ln w="254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Опасные социальные события в быту, на работе, в обществе</a:t>
            </a:r>
          </a:p>
        </p:txBody>
      </p:sp>
      <p:sp>
        <p:nvSpPr>
          <p:cNvPr id="15365" name="Rectangle 37"/>
          <p:cNvSpPr>
            <a:spLocks noChangeArrowheads="1"/>
          </p:cNvSpPr>
          <p:nvPr/>
        </p:nvSpPr>
        <p:spPr bwMode="auto">
          <a:xfrm>
            <a:off x="3607260" y="981075"/>
            <a:ext cx="2044239" cy="1081088"/>
          </a:xfrm>
          <a:prstGeom prst="rect">
            <a:avLst/>
          </a:prstGeom>
          <a:noFill/>
          <a:ln w="254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Техногенные происшествия: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аварии , катастрофы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6" name="Rectangle 38"/>
          <p:cNvSpPr>
            <a:spLocks noChangeArrowheads="1"/>
          </p:cNvSpPr>
          <p:nvPr/>
        </p:nvSpPr>
        <p:spPr bwMode="auto">
          <a:xfrm>
            <a:off x="5724525" y="981075"/>
            <a:ext cx="1944688" cy="1081088"/>
          </a:xfrm>
          <a:prstGeom prst="rect">
            <a:avLst/>
          </a:prstGeom>
          <a:noFill/>
          <a:ln w="254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Опасные природные процессы и явления</a:t>
            </a:r>
          </a:p>
        </p:txBody>
      </p:sp>
      <p:sp>
        <p:nvSpPr>
          <p:cNvPr id="15367" name="Rectangle 39"/>
          <p:cNvSpPr>
            <a:spLocks noChangeArrowheads="1"/>
          </p:cNvSpPr>
          <p:nvPr/>
        </p:nvSpPr>
        <p:spPr bwMode="auto">
          <a:xfrm>
            <a:off x="1662573" y="5443537"/>
            <a:ext cx="1944688" cy="1081088"/>
          </a:xfrm>
          <a:prstGeom prst="rect">
            <a:avLst/>
          </a:prstGeom>
          <a:noFill/>
          <a:ln w="254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Опасные антропогенные экологические факторы</a:t>
            </a:r>
          </a:p>
        </p:txBody>
      </p:sp>
      <p:sp>
        <p:nvSpPr>
          <p:cNvPr id="15368" name="Rectangle 40"/>
          <p:cNvSpPr>
            <a:spLocks noChangeArrowheads="1"/>
          </p:cNvSpPr>
          <p:nvPr/>
        </p:nvSpPr>
        <p:spPr bwMode="auto">
          <a:xfrm>
            <a:off x="3706813" y="5661025"/>
            <a:ext cx="1944687" cy="1081088"/>
          </a:xfrm>
          <a:prstGeom prst="rect">
            <a:avLst/>
          </a:prstGeom>
          <a:noFill/>
          <a:ln w="254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Опасные естественные экологические факторы</a:t>
            </a:r>
          </a:p>
        </p:txBody>
      </p:sp>
      <p:sp>
        <p:nvSpPr>
          <p:cNvPr id="15369" name="Rectangle 41"/>
          <p:cNvSpPr>
            <a:spLocks noChangeArrowheads="1"/>
          </p:cNvSpPr>
          <p:nvPr/>
        </p:nvSpPr>
        <p:spPr bwMode="auto">
          <a:xfrm>
            <a:off x="5795963" y="5661025"/>
            <a:ext cx="2089150" cy="1081088"/>
          </a:xfrm>
          <a:prstGeom prst="rect">
            <a:avLst/>
          </a:prstGeom>
          <a:noFill/>
          <a:ln w="254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Нерациональное поведение человека в природной среде</a:t>
            </a:r>
          </a:p>
        </p:txBody>
      </p:sp>
      <p:sp>
        <p:nvSpPr>
          <p:cNvPr id="15370" name="Rectangle 42"/>
          <p:cNvSpPr>
            <a:spLocks noChangeArrowheads="1"/>
          </p:cNvSpPr>
          <p:nvPr/>
        </p:nvSpPr>
        <p:spPr bwMode="auto">
          <a:xfrm>
            <a:off x="250825" y="3141663"/>
            <a:ext cx="1657350" cy="1512887"/>
          </a:xfrm>
          <a:prstGeom prst="rect">
            <a:avLst/>
          </a:prstGeom>
          <a:noFill/>
          <a:ln w="254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Вредные привычки: курение, алкоголизм, наркомания, 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д.р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371" name="Rectangle 43"/>
          <p:cNvSpPr>
            <a:spLocks noChangeArrowheads="1"/>
          </p:cNvSpPr>
          <p:nvPr/>
        </p:nvSpPr>
        <p:spPr bwMode="auto">
          <a:xfrm>
            <a:off x="7451725" y="3068638"/>
            <a:ext cx="1512888" cy="1512887"/>
          </a:xfrm>
          <a:prstGeom prst="rect">
            <a:avLst/>
          </a:prstGeom>
          <a:noFill/>
          <a:ln w="254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Болезне-творные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микробы</a:t>
            </a:r>
          </a:p>
        </p:txBody>
      </p:sp>
      <p:sp>
        <p:nvSpPr>
          <p:cNvPr id="15372" name="Oval 44"/>
          <p:cNvSpPr>
            <a:spLocks noChangeArrowheads="1"/>
          </p:cNvSpPr>
          <p:nvPr/>
        </p:nvSpPr>
        <p:spPr bwMode="auto">
          <a:xfrm>
            <a:off x="3708400" y="3357563"/>
            <a:ext cx="1944688" cy="1008062"/>
          </a:xfrm>
          <a:prstGeom prst="ellipse">
            <a:avLst/>
          </a:prstGeom>
          <a:noFill/>
          <a:ln w="76200" cmpd="tri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ЧЕЛОВЕК</a:t>
            </a:r>
          </a:p>
        </p:txBody>
      </p:sp>
      <p:sp>
        <p:nvSpPr>
          <p:cNvPr id="15373" name="Line 45"/>
          <p:cNvSpPr>
            <a:spLocks noChangeShapeType="1"/>
          </p:cNvSpPr>
          <p:nvPr/>
        </p:nvSpPr>
        <p:spPr bwMode="auto">
          <a:xfrm flipV="1">
            <a:off x="1619250" y="2060574"/>
            <a:ext cx="6119812" cy="611981"/>
          </a:xfrm>
          <a:prstGeom prst="line">
            <a:avLst/>
          </a:prstGeom>
          <a:noFill/>
          <a:ln w="76200" cmpd="tri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4" name="Line 46"/>
          <p:cNvSpPr>
            <a:spLocks noChangeShapeType="1"/>
          </p:cNvSpPr>
          <p:nvPr/>
        </p:nvSpPr>
        <p:spPr bwMode="auto">
          <a:xfrm>
            <a:off x="1619250" y="5229200"/>
            <a:ext cx="6265863" cy="0"/>
          </a:xfrm>
          <a:prstGeom prst="line">
            <a:avLst/>
          </a:prstGeom>
          <a:noFill/>
          <a:ln w="76200" cmpd="tri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75" name="AutoShape 47"/>
          <p:cNvSpPr>
            <a:spLocks noChangeArrowheads="1"/>
          </p:cNvSpPr>
          <p:nvPr/>
        </p:nvSpPr>
        <p:spPr bwMode="auto">
          <a:xfrm>
            <a:off x="1908175" y="3068638"/>
            <a:ext cx="1727200" cy="1584325"/>
          </a:xfrm>
          <a:prstGeom prst="rightArrow">
            <a:avLst>
              <a:gd name="adj1" fmla="val 50000"/>
              <a:gd name="adj2" fmla="val 27255"/>
            </a:avLst>
          </a:prstGeom>
          <a:solidFill>
            <a:srgbClr val="333333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400">
                <a:solidFill>
                  <a:srgbClr val="FFCC00"/>
                </a:solidFill>
              </a:rPr>
              <a:t>БОЛЕЗНИ, СМЕРТЬ</a:t>
            </a:r>
          </a:p>
        </p:txBody>
      </p:sp>
      <p:sp>
        <p:nvSpPr>
          <p:cNvPr id="15376" name="AutoShape 48"/>
          <p:cNvSpPr>
            <a:spLocks noChangeArrowheads="1"/>
          </p:cNvSpPr>
          <p:nvPr/>
        </p:nvSpPr>
        <p:spPr bwMode="auto">
          <a:xfrm flipH="1">
            <a:off x="5724525" y="3068638"/>
            <a:ext cx="1727200" cy="1584325"/>
          </a:xfrm>
          <a:prstGeom prst="rightArrow">
            <a:avLst>
              <a:gd name="adj1" fmla="val 50000"/>
              <a:gd name="adj2" fmla="val 27255"/>
            </a:avLst>
          </a:prstGeom>
          <a:solidFill>
            <a:srgbClr val="333333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400">
                <a:solidFill>
                  <a:srgbClr val="FFCC00"/>
                </a:solidFill>
              </a:rPr>
              <a:t>БОЛЕЗНИ, СМЕРТЬ</a:t>
            </a:r>
          </a:p>
        </p:txBody>
      </p:sp>
      <p:sp>
        <p:nvSpPr>
          <p:cNvPr id="15377" name="AutoShape 50"/>
          <p:cNvSpPr>
            <a:spLocks noChangeArrowheads="1"/>
          </p:cNvSpPr>
          <p:nvPr/>
        </p:nvSpPr>
        <p:spPr bwMode="auto">
          <a:xfrm>
            <a:off x="2843213" y="2060575"/>
            <a:ext cx="3600450" cy="1223963"/>
          </a:xfrm>
          <a:prstGeom prst="downArrow">
            <a:avLst>
              <a:gd name="adj1" fmla="val 69315"/>
              <a:gd name="adj2" fmla="val 36574"/>
            </a:avLst>
          </a:prstGeom>
          <a:solidFill>
            <a:srgbClr val="333333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400">
                <a:solidFill>
                  <a:srgbClr val="FFCC00"/>
                </a:solidFill>
              </a:rPr>
              <a:t>СТРЕССЫ, БОЛЕЗНИ, ТРАВМЫ, РАНЕНИЯ, ИНВАЛИДНОСТЬ, ГИБЕЛЬ</a:t>
            </a:r>
          </a:p>
        </p:txBody>
      </p:sp>
      <p:sp>
        <p:nvSpPr>
          <p:cNvPr id="15378" name="AutoShape 53"/>
          <p:cNvSpPr>
            <a:spLocks noChangeArrowheads="1"/>
          </p:cNvSpPr>
          <p:nvPr/>
        </p:nvSpPr>
        <p:spPr bwMode="auto">
          <a:xfrm>
            <a:off x="2843213" y="4437063"/>
            <a:ext cx="3673475" cy="1223962"/>
          </a:xfrm>
          <a:prstGeom prst="upArrow">
            <a:avLst>
              <a:gd name="adj1" fmla="val 62306"/>
              <a:gd name="adj2" fmla="val 41764"/>
            </a:avLst>
          </a:prstGeom>
          <a:solidFill>
            <a:srgbClr val="333333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1400">
                <a:solidFill>
                  <a:srgbClr val="FFCC00"/>
                </a:solidFill>
              </a:rPr>
              <a:t>БОЛЕЗНИ, ИНВАЛИДНОСТЬ, ПРЕЖДЕВРЕМЕННАЯ СМЕРТЬ</a:t>
            </a:r>
          </a:p>
        </p:txBody>
      </p:sp>
    </p:spTree>
    <p:extLst>
      <p:ext uri="{BB962C8B-B14F-4D97-AF65-F5344CB8AC3E}">
        <p14:creationId xmlns:p14="http://schemas.microsoft.com/office/powerpoint/2010/main" val="30217289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88" y="0"/>
            <a:ext cx="8424862" cy="908050"/>
          </a:xfrm>
          <a:extLst/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1.3.Источники опасности  и  последствия ЧС </a:t>
            </a:r>
            <a:endParaRPr lang="ru-RU" sz="28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  <p:grpSp>
        <p:nvGrpSpPr>
          <p:cNvPr id="16388" name="Group 63"/>
          <p:cNvGrpSpPr>
            <a:grpSpLocks/>
          </p:cNvGrpSpPr>
          <p:nvPr/>
        </p:nvGrpSpPr>
        <p:grpSpPr bwMode="auto">
          <a:xfrm>
            <a:off x="179388" y="908050"/>
            <a:ext cx="8785225" cy="5834063"/>
            <a:chOff x="113" y="572"/>
            <a:chExt cx="5534" cy="3675"/>
          </a:xfrm>
        </p:grpSpPr>
        <p:sp>
          <p:nvSpPr>
            <p:cNvPr id="16389" name="Rectangle 32"/>
            <p:cNvSpPr>
              <a:spLocks noChangeArrowheads="1"/>
            </p:cNvSpPr>
            <p:nvPr/>
          </p:nvSpPr>
          <p:spPr bwMode="auto">
            <a:xfrm>
              <a:off x="2699" y="1117"/>
              <a:ext cx="1224" cy="680"/>
            </a:xfrm>
            <a:prstGeom prst="rect">
              <a:avLst/>
            </a:prstGeom>
            <a:noFill/>
            <a:ln w="38100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Экологические системы</a:t>
              </a:r>
            </a:p>
          </p:txBody>
        </p:sp>
        <p:sp>
          <p:nvSpPr>
            <p:cNvPr id="16390" name="Rectangle 33"/>
            <p:cNvSpPr>
              <a:spLocks noChangeArrowheads="1"/>
            </p:cNvSpPr>
            <p:nvPr/>
          </p:nvSpPr>
          <p:spPr bwMode="auto">
            <a:xfrm>
              <a:off x="2608" y="2205"/>
              <a:ext cx="1417" cy="771"/>
            </a:xfrm>
            <a:prstGeom prst="rect">
              <a:avLst/>
            </a:prstGeom>
            <a:noFill/>
            <a:ln w="76200" cmpd="tri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Н а с е л е н и е</a:t>
              </a:r>
            </a:p>
          </p:txBody>
        </p:sp>
        <p:sp>
          <p:nvSpPr>
            <p:cNvPr id="16391" name="Rectangle 34"/>
            <p:cNvSpPr>
              <a:spLocks noChangeArrowheads="1"/>
            </p:cNvSpPr>
            <p:nvPr/>
          </p:nvSpPr>
          <p:spPr bwMode="auto">
            <a:xfrm>
              <a:off x="2699" y="3385"/>
              <a:ext cx="1224" cy="830"/>
            </a:xfrm>
            <a:prstGeom prst="rect">
              <a:avLst/>
            </a:prstGeom>
            <a:noFill/>
            <a:ln w="38100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ru-RU" sz="2000" b="1" dirty="0">
                  <a:latin typeface="Times New Roman" pitchFamily="18" charset="0"/>
                  <a:cs typeface="Times New Roman" pitchFamily="18" charset="0"/>
                </a:rPr>
                <a:t>Объекты экономики и социальной сферы</a:t>
              </a:r>
            </a:p>
          </p:txBody>
        </p:sp>
        <p:sp>
          <p:nvSpPr>
            <p:cNvPr id="16392" name="Rectangle 38"/>
            <p:cNvSpPr>
              <a:spLocks noChangeArrowheads="1"/>
            </p:cNvSpPr>
            <p:nvPr/>
          </p:nvSpPr>
          <p:spPr bwMode="auto">
            <a:xfrm>
              <a:off x="2245" y="572"/>
              <a:ext cx="3402" cy="3675"/>
            </a:xfrm>
            <a:prstGeom prst="rect">
              <a:avLst/>
            </a:prstGeom>
            <a:noFill/>
            <a:ln w="38100">
              <a:solidFill>
                <a:srgbClr val="FFCC00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3" name="Rectangle 39"/>
            <p:cNvSpPr>
              <a:spLocks noChangeArrowheads="1"/>
            </p:cNvSpPr>
            <p:nvPr/>
          </p:nvSpPr>
          <p:spPr bwMode="auto">
            <a:xfrm>
              <a:off x="2835" y="709"/>
              <a:ext cx="2585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1400" dirty="0">
                <a:solidFill>
                  <a:srgbClr val="FFCC00"/>
                </a:solidFill>
              </a:endParaRPr>
            </a:p>
            <a:p>
              <a:pPr algn="ctr"/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Последствия</a:t>
              </a:r>
            </a:p>
          </p:txBody>
        </p:sp>
        <p:sp>
          <p:nvSpPr>
            <p:cNvPr id="16394" name="Rectangle 40"/>
            <p:cNvSpPr>
              <a:spLocks noChangeArrowheads="1"/>
            </p:cNvSpPr>
            <p:nvPr/>
          </p:nvSpPr>
          <p:spPr bwMode="auto">
            <a:xfrm>
              <a:off x="113" y="572"/>
              <a:ext cx="1633" cy="4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Источники </a:t>
              </a:r>
            </a:p>
          </p:txBody>
        </p:sp>
        <p:grpSp>
          <p:nvGrpSpPr>
            <p:cNvPr id="16395" name="Group 42"/>
            <p:cNvGrpSpPr>
              <a:grpSpLocks/>
            </p:cNvGrpSpPr>
            <p:nvPr/>
          </p:nvGrpSpPr>
          <p:grpSpPr bwMode="auto">
            <a:xfrm>
              <a:off x="4286" y="1117"/>
              <a:ext cx="1270" cy="680"/>
              <a:chOff x="4150" y="1117"/>
              <a:chExt cx="1270" cy="680"/>
            </a:xfrm>
          </p:grpSpPr>
          <p:sp>
            <p:nvSpPr>
              <p:cNvPr id="16416" name="AutoShape 35"/>
              <p:cNvSpPr>
                <a:spLocks noChangeArrowheads="1"/>
              </p:cNvSpPr>
              <p:nvPr/>
            </p:nvSpPr>
            <p:spPr bwMode="auto">
              <a:xfrm>
                <a:off x="4150" y="1117"/>
                <a:ext cx="1270" cy="680"/>
              </a:xfrm>
              <a:prstGeom prst="roundRect">
                <a:avLst>
                  <a:gd name="adj" fmla="val 16667"/>
                </a:avLst>
              </a:prstGeom>
              <a:solidFill>
                <a:srgbClr val="333333"/>
              </a:solidFill>
              <a:ln w="25400">
                <a:solidFill>
                  <a:srgbClr val="FFCC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417" name="Rectangle 41"/>
              <p:cNvSpPr>
                <a:spLocks noChangeArrowheads="1"/>
              </p:cNvSpPr>
              <p:nvPr/>
            </p:nvSpPr>
            <p:spPr bwMode="auto">
              <a:xfrm>
                <a:off x="4195" y="1207"/>
                <a:ext cx="1179" cy="49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FCC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ru-RU" b="1" dirty="0">
                    <a:latin typeface="Times New Roman" pitchFamily="18" charset="0"/>
                    <a:cs typeface="Times New Roman" pitchFamily="18" charset="0"/>
                  </a:rPr>
                  <a:t>Разрушение экологических систем</a:t>
                </a:r>
              </a:p>
            </p:txBody>
          </p:sp>
        </p:grpSp>
        <p:grpSp>
          <p:nvGrpSpPr>
            <p:cNvPr id="16396" name="Group 43"/>
            <p:cNvGrpSpPr>
              <a:grpSpLocks/>
            </p:cNvGrpSpPr>
            <p:nvPr/>
          </p:nvGrpSpPr>
          <p:grpSpPr bwMode="auto">
            <a:xfrm>
              <a:off x="4286" y="2115"/>
              <a:ext cx="1270" cy="953"/>
              <a:chOff x="4150" y="1117"/>
              <a:chExt cx="1270" cy="680"/>
            </a:xfrm>
          </p:grpSpPr>
          <p:sp>
            <p:nvSpPr>
              <p:cNvPr id="16414" name="AutoShape 44"/>
              <p:cNvSpPr>
                <a:spLocks noChangeArrowheads="1"/>
              </p:cNvSpPr>
              <p:nvPr/>
            </p:nvSpPr>
            <p:spPr bwMode="auto">
              <a:xfrm>
                <a:off x="4150" y="1117"/>
                <a:ext cx="1270" cy="680"/>
              </a:xfrm>
              <a:prstGeom prst="roundRect">
                <a:avLst>
                  <a:gd name="adj" fmla="val 16667"/>
                </a:avLst>
              </a:prstGeom>
              <a:solidFill>
                <a:srgbClr val="333333"/>
              </a:solidFill>
              <a:ln w="25400">
                <a:solidFill>
                  <a:srgbClr val="FFCC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415" name="Rectangle 45"/>
              <p:cNvSpPr>
                <a:spLocks noChangeArrowheads="1"/>
              </p:cNvSpPr>
              <p:nvPr/>
            </p:nvSpPr>
            <p:spPr bwMode="auto">
              <a:xfrm>
                <a:off x="4195" y="1207"/>
                <a:ext cx="1179" cy="49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FCC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ru-RU" sz="2000" b="1" dirty="0">
                    <a:latin typeface="Times New Roman" pitchFamily="18" charset="0"/>
                    <a:cs typeface="Times New Roman" pitchFamily="18" charset="0"/>
                  </a:rPr>
                  <a:t>Гибель людей, ухудшение здоровья</a:t>
                </a:r>
              </a:p>
            </p:txBody>
          </p:sp>
        </p:grpSp>
        <p:grpSp>
          <p:nvGrpSpPr>
            <p:cNvPr id="16397" name="Group 46"/>
            <p:cNvGrpSpPr>
              <a:grpSpLocks/>
            </p:cNvGrpSpPr>
            <p:nvPr/>
          </p:nvGrpSpPr>
          <p:grpSpPr bwMode="auto">
            <a:xfrm>
              <a:off x="4286" y="3385"/>
              <a:ext cx="1270" cy="680"/>
              <a:chOff x="4150" y="1117"/>
              <a:chExt cx="1270" cy="680"/>
            </a:xfrm>
          </p:grpSpPr>
          <p:sp>
            <p:nvSpPr>
              <p:cNvPr id="16412" name="AutoShape 47"/>
              <p:cNvSpPr>
                <a:spLocks noChangeArrowheads="1"/>
              </p:cNvSpPr>
              <p:nvPr/>
            </p:nvSpPr>
            <p:spPr bwMode="auto">
              <a:xfrm>
                <a:off x="4150" y="1117"/>
                <a:ext cx="1270" cy="680"/>
              </a:xfrm>
              <a:prstGeom prst="roundRect">
                <a:avLst>
                  <a:gd name="adj" fmla="val 16667"/>
                </a:avLst>
              </a:prstGeom>
              <a:solidFill>
                <a:srgbClr val="333333"/>
              </a:solidFill>
              <a:ln w="25400">
                <a:solidFill>
                  <a:srgbClr val="FFCC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413" name="Rectangle 48"/>
              <p:cNvSpPr>
                <a:spLocks noChangeArrowheads="1"/>
              </p:cNvSpPr>
              <p:nvPr/>
            </p:nvSpPr>
            <p:spPr bwMode="auto">
              <a:xfrm>
                <a:off x="4195" y="1207"/>
                <a:ext cx="1179" cy="49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FCC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ru-RU" sz="2000" b="1" dirty="0">
                    <a:latin typeface="Times New Roman" pitchFamily="18" charset="0"/>
                    <a:cs typeface="Times New Roman" pitchFamily="18" charset="0"/>
                  </a:rPr>
                  <a:t>Нарушение устойчивости экономики</a:t>
                </a:r>
              </a:p>
            </p:txBody>
          </p:sp>
        </p:grpSp>
        <p:sp>
          <p:nvSpPr>
            <p:cNvPr id="16398" name="AutoShape 49"/>
            <p:cNvSpPr>
              <a:spLocks noChangeArrowheads="1"/>
            </p:cNvSpPr>
            <p:nvPr/>
          </p:nvSpPr>
          <p:spPr bwMode="auto">
            <a:xfrm>
              <a:off x="340" y="890"/>
              <a:ext cx="1905" cy="635"/>
            </a:xfrm>
            <a:prstGeom prst="rightArrow">
              <a:avLst>
                <a:gd name="adj1" fmla="val 50000"/>
                <a:gd name="adj2" fmla="val 75000"/>
              </a:avLst>
            </a:prstGeom>
            <a:noFill/>
            <a:ln w="38100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2000" b="1" dirty="0">
                  <a:latin typeface="Times New Roman" pitchFamily="18" charset="0"/>
                  <a:cs typeface="Times New Roman" pitchFamily="18" charset="0"/>
                </a:rPr>
                <a:t>Стихийные бедствия</a:t>
              </a:r>
            </a:p>
          </p:txBody>
        </p:sp>
        <p:sp>
          <p:nvSpPr>
            <p:cNvPr id="16399" name="AutoShape 50"/>
            <p:cNvSpPr>
              <a:spLocks noChangeArrowheads="1"/>
            </p:cNvSpPr>
            <p:nvPr/>
          </p:nvSpPr>
          <p:spPr bwMode="auto">
            <a:xfrm>
              <a:off x="340" y="1752"/>
              <a:ext cx="1905" cy="635"/>
            </a:xfrm>
            <a:prstGeom prst="rightArrow">
              <a:avLst>
                <a:gd name="adj1" fmla="val 50000"/>
                <a:gd name="adj2" fmla="val 75000"/>
              </a:avLst>
            </a:prstGeom>
            <a:noFill/>
            <a:ln w="38100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2000" b="1" dirty="0">
                  <a:latin typeface="Times New Roman" pitchFamily="18" charset="0"/>
                  <a:cs typeface="Times New Roman" pitchFamily="18" charset="0"/>
                </a:rPr>
                <a:t>Социальные процессы</a:t>
              </a:r>
            </a:p>
          </p:txBody>
        </p:sp>
        <p:sp>
          <p:nvSpPr>
            <p:cNvPr id="16400" name="AutoShape 51"/>
            <p:cNvSpPr>
              <a:spLocks noChangeArrowheads="1"/>
            </p:cNvSpPr>
            <p:nvPr/>
          </p:nvSpPr>
          <p:spPr bwMode="auto">
            <a:xfrm>
              <a:off x="340" y="2614"/>
              <a:ext cx="1905" cy="635"/>
            </a:xfrm>
            <a:prstGeom prst="rightArrow">
              <a:avLst>
                <a:gd name="adj1" fmla="val 50000"/>
                <a:gd name="adj2" fmla="val 75000"/>
              </a:avLst>
            </a:prstGeom>
            <a:noFill/>
            <a:ln w="38100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ru-RU" sz="2000" b="1" dirty="0"/>
                <a:t>Техногенные </a:t>
              </a:r>
              <a:r>
                <a:rPr lang="ru-RU" sz="2000" b="1" dirty="0" err="1"/>
                <a:t>аварияи</a:t>
              </a:r>
              <a:endParaRPr lang="ru-RU" sz="2000" b="1" dirty="0"/>
            </a:p>
          </p:txBody>
        </p:sp>
        <p:sp>
          <p:nvSpPr>
            <p:cNvPr id="16401" name="AutoShape 52"/>
            <p:cNvSpPr>
              <a:spLocks noChangeArrowheads="1"/>
            </p:cNvSpPr>
            <p:nvPr/>
          </p:nvSpPr>
          <p:spPr bwMode="auto">
            <a:xfrm>
              <a:off x="340" y="3475"/>
              <a:ext cx="1905" cy="635"/>
            </a:xfrm>
            <a:prstGeom prst="rightArrow">
              <a:avLst>
                <a:gd name="adj1" fmla="val 50000"/>
                <a:gd name="adj2" fmla="val 75000"/>
              </a:avLst>
            </a:prstGeom>
            <a:noFill/>
            <a:ln w="38100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Болезни</a:t>
              </a:r>
            </a:p>
          </p:txBody>
        </p:sp>
        <p:sp>
          <p:nvSpPr>
            <p:cNvPr id="16402" name="Line 53"/>
            <p:cNvSpPr>
              <a:spLocks noChangeShapeType="1"/>
            </p:cNvSpPr>
            <p:nvPr/>
          </p:nvSpPr>
          <p:spPr bwMode="auto">
            <a:xfrm>
              <a:off x="3334" y="1797"/>
              <a:ext cx="0" cy="408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3" name="Line 54"/>
            <p:cNvSpPr>
              <a:spLocks noChangeShapeType="1"/>
            </p:cNvSpPr>
            <p:nvPr/>
          </p:nvSpPr>
          <p:spPr bwMode="auto">
            <a:xfrm>
              <a:off x="3334" y="2976"/>
              <a:ext cx="0" cy="408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Line 55"/>
            <p:cNvSpPr>
              <a:spLocks noChangeShapeType="1"/>
            </p:cNvSpPr>
            <p:nvPr/>
          </p:nvSpPr>
          <p:spPr bwMode="auto">
            <a:xfrm>
              <a:off x="2381" y="1480"/>
              <a:ext cx="318" cy="0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Line 56"/>
            <p:cNvSpPr>
              <a:spLocks noChangeShapeType="1"/>
            </p:cNvSpPr>
            <p:nvPr/>
          </p:nvSpPr>
          <p:spPr bwMode="auto">
            <a:xfrm>
              <a:off x="2381" y="3748"/>
              <a:ext cx="318" cy="0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Line 57"/>
            <p:cNvSpPr>
              <a:spLocks noChangeShapeType="1"/>
            </p:cNvSpPr>
            <p:nvPr/>
          </p:nvSpPr>
          <p:spPr bwMode="auto">
            <a:xfrm>
              <a:off x="3923" y="3748"/>
              <a:ext cx="363" cy="0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Line 58"/>
            <p:cNvSpPr>
              <a:spLocks noChangeShapeType="1"/>
            </p:cNvSpPr>
            <p:nvPr/>
          </p:nvSpPr>
          <p:spPr bwMode="auto">
            <a:xfrm>
              <a:off x="3923" y="2614"/>
              <a:ext cx="363" cy="0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Line 59"/>
            <p:cNvSpPr>
              <a:spLocks noChangeShapeType="1"/>
            </p:cNvSpPr>
            <p:nvPr/>
          </p:nvSpPr>
          <p:spPr bwMode="auto">
            <a:xfrm>
              <a:off x="3923" y="1480"/>
              <a:ext cx="363" cy="0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Line 60"/>
            <p:cNvSpPr>
              <a:spLocks noChangeShapeType="1"/>
            </p:cNvSpPr>
            <p:nvPr/>
          </p:nvSpPr>
          <p:spPr bwMode="auto">
            <a:xfrm flipV="1">
              <a:off x="4921" y="3067"/>
              <a:ext cx="0" cy="318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Line 61"/>
            <p:cNvSpPr>
              <a:spLocks noChangeShapeType="1"/>
            </p:cNvSpPr>
            <p:nvPr/>
          </p:nvSpPr>
          <p:spPr bwMode="auto">
            <a:xfrm>
              <a:off x="4921" y="1797"/>
              <a:ext cx="0" cy="318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1" name="Line 62"/>
            <p:cNvSpPr>
              <a:spLocks noChangeShapeType="1"/>
            </p:cNvSpPr>
            <p:nvPr/>
          </p:nvSpPr>
          <p:spPr bwMode="auto">
            <a:xfrm>
              <a:off x="2381" y="1480"/>
              <a:ext cx="0" cy="2268"/>
            </a:xfrm>
            <a:prstGeom prst="line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0691492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15888"/>
            <a:ext cx="8424862" cy="1080864"/>
          </a:xfrm>
        </p:spPr>
        <p:txBody>
          <a:bodyPr anchorCtr="0"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1.4.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Виды опасностей для человека, экономики и природной среды в Республике Беларусь.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1340768"/>
            <a:ext cx="8569325" cy="5517232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 РАДИАЦИОННАЯ ОПАСНОСТЬ -  </a:t>
            </a:r>
            <a:r>
              <a:rPr lang="ru-RU" sz="28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АЭС, ИЯЭ</a:t>
            </a:r>
          </a:p>
          <a:p>
            <a:pPr algn="l" eaLnBrk="1" hangingPunct="1"/>
            <a:r>
              <a:rPr lang="ru-RU" sz="28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( п. Сосны), 1000 могильники АО</a:t>
            </a:r>
          </a:p>
          <a:p>
            <a:pPr algn="l" eaLnBrk="1" hangingPunct="1"/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2.ХИМИЧЕСКАЯ ОПАСНОСТЬ – </a:t>
            </a:r>
            <a:r>
              <a:rPr lang="ru-RU" sz="28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500 ХОО, 19 городов ХО, 10 районов ХО, АХОВ – 50 </a:t>
            </a:r>
            <a:r>
              <a:rPr lang="ru-RU" sz="2800" b="1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8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. т.</a:t>
            </a:r>
          </a:p>
          <a:p>
            <a:pPr algn="l" eaLnBrk="1" hangingPunct="1"/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3. ПОЖАРОВЗРЫВООПАСНОСТЬ – </a:t>
            </a:r>
            <a:r>
              <a:rPr lang="ru-RU" sz="28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150 ПВОО, 120 ВОО, 8 млн га леса,  2,5млн га торфа</a:t>
            </a:r>
          </a:p>
          <a:p>
            <a:pPr algn="l" eaLnBrk="1" hangingPunct="1"/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4. ЭКОЛОГИЧЕСКАЯ ОПАСНОСТЬ – </a:t>
            </a:r>
            <a:r>
              <a:rPr lang="ru-RU" sz="28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2100 ЭОП, 65тыс. т. выбросов  ,  2 млн  т. вредных веществ</a:t>
            </a:r>
          </a:p>
          <a:p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5. СТИХИЙНЫЕ </a:t>
            </a:r>
            <a:r>
              <a:rPr lang="ru-RU" sz="28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БЕДСТВИЯ-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наводнения, ураганы, лесные и торфяные пожары, ливни, засухи, смерчи. </a:t>
            </a:r>
            <a:endParaRPr lang="ru-RU" sz="2800" b="1" i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636963" y="6524625"/>
            <a:ext cx="5507037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1600" b="1" i="1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836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250825" y="0"/>
            <a:ext cx="8713788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2.1.КЛАССИФИКАЦИЯ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ЧС ПО ВРЕМЕНИ ПРОТЕКАНИЯ</a:t>
            </a: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4356100" y="1557338"/>
            <a:ext cx="4608513" cy="863600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ВНЕЗАПНЫЕ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(взрывы, землетрясения, транспортные аварии и др.)</a:t>
            </a:r>
          </a:p>
        </p:txBody>
      </p:sp>
      <p:sp>
        <p:nvSpPr>
          <p:cNvPr id="17412" name="Oval 6"/>
          <p:cNvSpPr>
            <a:spLocks noChangeArrowheads="1"/>
          </p:cNvSpPr>
          <p:nvPr/>
        </p:nvSpPr>
        <p:spPr bwMode="auto">
          <a:xfrm>
            <a:off x="250825" y="1412875"/>
            <a:ext cx="1944688" cy="1944688"/>
          </a:xfrm>
          <a:prstGeom prst="ellipse">
            <a:avLst/>
          </a:prstGeom>
          <a:noFill/>
          <a:ln w="76200" cmpd="tri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8000" dirty="0"/>
              <a:t>ЧС</a:t>
            </a:r>
          </a:p>
        </p:txBody>
      </p:sp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4356100" y="2852738"/>
            <a:ext cx="4608513" cy="865187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БЫСТРЫЕ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(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пожары, выбросы АХОВ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7414" name="Rectangle 8"/>
          <p:cNvSpPr>
            <a:spLocks noChangeArrowheads="1"/>
          </p:cNvSpPr>
          <p:nvPr/>
        </p:nvSpPr>
        <p:spPr bwMode="auto">
          <a:xfrm>
            <a:off x="4356100" y="4149725"/>
            <a:ext cx="4608513" cy="863600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УМЕРЕННЫЕ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(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наводнения, выброс РВ)</a:t>
            </a:r>
          </a:p>
        </p:txBody>
      </p:sp>
      <p:sp>
        <p:nvSpPr>
          <p:cNvPr id="17415" name="Rectangle 9"/>
          <p:cNvSpPr>
            <a:spLocks noChangeArrowheads="1"/>
          </p:cNvSpPr>
          <p:nvPr/>
        </p:nvSpPr>
        <p:spPr bwMode="auto">
          <a:xfrm>
            <a:off x="4356100" y="5445125"/>
            <a:ext cx="4643438" cy="865188"/>
          </a:xfrm>
          <a:prstGeom prst="rect">
            <a:avLst/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МЕДЛЕННЫЕ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(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засуха, эпидемии, экологические отклонения)</a:t>
            </a:r>
          </a:p>
        </p:txBody>
      </p:sp>
      <p:sp>
        <p:nvSpPr>
          <p:cNvPr id="17416" name="AutoShape 10"/>
          <p:cNvSpPr>
            <a:spLocks noChangeArrowheads="1"/>
          </p:cNvSpPr>
          <p:nvPr/>
        </p:nvSpPr>
        <p:spPr bwMode="auto">
          <a:xfrm rot="-376264">
            <a:off x="2338388" y="1939925"/>
            <a:ext cx="2017712" cy="288925"/>
          </a:xfrm>
          <a:prstGeom prst="rightArrow">
            <a:avLst>
              <a:gd name="adj1" fmla="val 50000"/>
              <a:gd name="adj2" fmla="val 174588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17" name="AutoShape 11"/>
          <p:cNvSpPr>
            <a:spLocks noChangeArrowheads="1"/>
          </p:cNvSpPr>
          <p:nvPr/>
        </p:nvSpPr>
        <p:spPr bwMode="auto">
          <a:xfrm rot="1012541">
            <a:off x="2271713" y="2652713"/>
            <a:ext cx="2095500" cy="288925"/>
          </a:xfrm>
          <a:prstGeom prst="rightArrow">
            <a:avLst>
              <a:gd name="adj1" fmla="val 50000"/>
              <a:gd name="adj2" fmla="val 181319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18" name="AutoShape 12"/>
          <p:cNvSpPr>
            <a:spLocks noChangeArrowheads="1"/>
          </p:cNvSpPr>
          <p:nvPr/>
        </p:nvSpPr>
        <p:spPr bwMode="auto">
          <a:xfrm rot="2225852">
            <a:off x="1998663" y="3427413"/>
            <a:ext cx="2622550" cy="288925"/>
          </a:xfrm>
          <a:prstGeom prst="rightArrow">
            <a:avLst>
              <a:gd name="adj1" fmla="val 50000"/>
              <a:gd name="adj2" fmla="val 226923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19" name="AutoShape 13"/>
          <p:cNvSpPr>
            <a:spLocks noChangeArrowheads="1"/>
          </p:cNvSpPr>
          <p:nvPr/>
        </p:nvSpPr>
        <p:spPr bwMode="auto">
          <a:xfrm rot="3021026">
            <a:off x="1414463" y="4313237"/>
            <a:ext cx="3600450" cy="288925"/>
          </a:xfrm>
          <a:prstGeom prst="rightArrow">
            <a:avLst>
              <a:gd name="adj1" fmla="val 50000"/>
              <a:gd name="adj2" fmla="val 311538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17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2.2.Классификация ЧС по масштабам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частные,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масштабы последствий которых наносят  социальный ущерб и материальный ущерб одному человеку, семье или небольшому коллективу, а также ущерб природной среде в месте проживания;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локальные,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масштабы которых ограничиваются одной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промышленной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установкой, поточной линией, цехом,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небольшим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производством или какой-то отдельной системой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предприятия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объектовые,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масштабы последствий, которых ограничиваются территорией завода, предприятия, учреждения и пострадало при этом не более 10 человек, либо нарушены условия жизнедеятельности не более 100 человек;</a:t>
            </a:r>
          </a:p>
          <a:p>
            <a:pPr lvl="0"/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610120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2.3.Классификация ЧС по масштабам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424936" cy="4873752"/>
          </a:xfrm>
        </p:spPr>
        <p:txBody>
          <a:bodyPr>
            <a:noAutofit/>
          </a:bodyPr>
          <a:lstStyle/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естные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(поселок, город, район, пострадало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 10 до 50 человек,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нарушены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условия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жизни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 100 до 300 человек,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материальный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ущерб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1 тыс. до 5 тыс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МРОТ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территориальные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область, пострадало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 50 до 500 человек,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нарушены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условия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жизни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 300 до 500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человек, материальный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ущерб составил от 5 тыс. до 0,5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млн. МРОТ);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ациональные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страна,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пострадало свыше 500 человек,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нарушены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условия жизнедеятельности свыше 500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чел., материальный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ущерб составляет свыше 0,5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млн. МРОТ);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глобальные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масштабы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последствий, которых носят глобальный характер. </a:t>
            </a:r>
          </a:p>
        </p:txBody>
      </p:sp>
    </p:spTree>
    <p:extLst>
      <p:ext uri="{BB962C8B-B14F-4D97-AF65-F5344CB8AC3E}">
        <p14:creationId xmlns:p14="http://schemas.microsoft.com/office/powerpoint/2010/main" val="1497846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361</TotalTime>
  <Words>1251</Words>
  <Application>Microsoft Office PowerPoint</Application>
  <PresentationFormat>Экран (4:3)</PresentationFormat>
  <Paragraphs>204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Эркер</vt:lpstr>
      <vt:lpstr>  Лекция 1. Опасности и угрозы для жизнедеятельности человека, экономики и природной среды в Республике Беларусь. </vt:lpstr>
      <vt:lpstr>             Основные понятия</vt:lpstr>
      <vt:lpstr>1.1.СУЩНОСТЬ ЧРЕЗВЫЧАЙНОЙ СИТУАЦИИ (ЧС)</vt:lpstr>
      <vt:lpstr>1.2.ОСНОВНЫЕ ОПАСНОСТИ ДЛЯ ЧЕЛОВЕКА</vt:lpstr>
      <vt:lpstr>1.3.Источники опасности  и  последствия ЧС </vt:lpstr>
      <vt:lpstr>1.4. Виды опасностей для человека, экономики и природной среды в Республике Беларусь. </vt:lpstr>
      <vt:lpstr>Презентация PowerPoint</vt:lpstr>
      <vt:lpstr>2.2.Классификация ЧС по масштабам</vt:lpstr>
      <vt:lpstr>2.3.Классификация ЧС по масштабам</vt:lpstr>
      <vt:lpstr>2.4.КЛАССИФИКАЦИЯ ЧС по причинам</vt:lpstr>
      <vt:lpstr>2.5.КЛАССИФИКАЦИЯ ЧС по причинам</vt:lpstr>
      <vt:lpstr>2.7. ТЕХНОГЕННЫЕ ЧС</vt:lpstr>
      <vt:lpstr>2.9.ВЗРЫВЫ</vt:lpstr>
      <vt:lpstr>2.10.ХАРАКТЕРИСТИКИ АХОВ</vt:lpstr>
      <vt:lpstr>Презентация PowerPoint</vt:lpstr>
      <vt:lpstr>Презентация PowerPoint</vt:lpstr>
      <vt:lpstr>Презентация PowerPoint</vt:lpstr>
      <vt:lpstr>Презентация PowerPoint</vt:lpstr>
      <vt:lpstr>     </vt:lpstr>
      <vt:lpstr>     </vt:lpstr>
      <vt:lpstr>     </vt:lpstr>
      <vt:lpstr>     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Дополнение к энергосбережению</dc:title>
  <dc:creator>User</dc:creator>
  <cp:lastModifiedBy>User</cp:lastModifiedBy>
  <cp:revision>26</cp:revision>
  <dcterms:created xsi:type="dcterms:W3CDTF">2016-11-16T08:42:31Z</dcterms:created>
  <dcterms:modified xsi:type="dcterms:W3CDTF">2017-04-19T05:48:51Z</dcterms:modified>
</cp:coreProperties>
</file>